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sldIdLst>
    <p:sldId id="256" r:id="rId2"/>
    <p:sldId id="257" r:id="rId3"/>
    <p:sldId id="258" r:id="rId4"/>
    <p:sldId id="259" r:id="rId5"/>
    <p:sldId id="260" r:id="rId6"/>
    <p:sldId id="261" r:id="rId7"/>
    <p:sldId id="263" r:id="rId8"/>
    <p:sldId id="262" r:id="rId9"/>
    <p:sldId id="264" r:id="rId10"/>
    <p:sldId id="276" r:id="rId11"/>
    <p:sldId id="277" r:id="rId12"/>
    <p:sldId id="278" r:id="rId13"/>
    <p:sldId id="266" r:id="rId14"/>
    <p:sldId id="265" r:id="rId15"/>
    <p:sldId id="268" r:id="rId16"/>
    <p:sldId id="267" r:id="rId17"/>
    <p:sldId id="269" r:id="rId18"/>
    <p:sldId id="270" r:id="rId19"/>
    <p:sldId id="271" r:id="rId20"/>
    <p:sldId id="272" r:id="rId21"/>
    <p:sldId id="274" r:id="rId22"/>
    <p:sldId id="273"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A6B408-AA01-4C7A-C9D6-483B25A77CF6}" v="3570" dt="2025-02-02T10:08:35.7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FD869E-44E1-46A8-9E88-1CFC17CA3C8A}" type="doc">
      <dgm:prSet loTypeId="urn:microsoft.com/office/officeart/2016/7/layout/RepeatingBendingProcessNew" loCatId="process" qsTypeId="urn:microsoft.com/office/officeart/2005/8/quickstyle/simple4" qsCatId="simple" csTypeId="urn:microsoft.com/office/officeart/2005/8/colors/colorful5" csCatId="colorful"/>
      <dgm:spPr/>
      <dgm:t>
        <a:bodyPr/>
        <a:lstStyle/>
        <a:p>
          <a:endParaRPr lang="en-US"/>
        </a:p>
      </dgm:t>
    </dgm:pt>
    <dgm:pt modelId="{FEE34601-D98F-49BA-9A22-072A1DCD0B5F}">
      <dgm:prSet/>
      <dgm:spPr/>
      <dgm:t>
        <a:bodyPr/>
        <a:lstStyle/>
        <a:p>
          <a:r>
            <a:rPr lang="en-US"/>
            <a:t>Daily metric &amp; 7 day average both can be used to analyze the metric of an organization.</a:t>
          </a:r>
        </a:p>
      </dgm:t>
    </dgm:pt>
    <dgm:pt modelId="{4D066705-EFC0-4009-92B4-C91D0A6428A1}" type="parTrans" cxnId="{034AF0E3-BD13-469F-9485-C1842C8A6C1D}">
      <dgm:prSet/>
      <dgm:spPr/>
      <dgm:t>
        <a:bodyPr/>
        <a:lstStyle/>
        <a:p>
          <a:endParaRPr lang="en-US"/>
        </a:p>
      </dgm:t>
    </dgm:pt>
    <dgm:pt modelId="{235F1093-504A-492F-B5BB-7A8E5919A4F5}" type="sibTrans" cxnId="{034AF0E3-BD13-469F-9485-C1842C8A6C1D}">
      <dgm:prSet/>
      <dgm:spPr/>
      <dgm:t>
        <a:bodyPr/>
        <a:lstStyle/>
        <a:p>
          <a:endParaRPr lang="en-US"/>
        </a:p>
      </dgm:t>
    </dgm:pt>
    <dgm:pt modelId="{B978560B-F868-47C8-9417-354BB57F8450}">
      <dgm:prSet/>
      <dgm:spPr/>
      <dgm:t>
        <a:bodyPr/>
        <a:lstStyle/>
        <a:p>
          <a:r>
            <a:rPr lang="en-US"/>
            <a:t>But as an analyst I would prefer to use daily metrics as it provides more real time and daily based data.</a:t>
          </a:r>
        </a:p>
      </dgm:t>
    </dgm:pt>
    <dgm:pt modelId="{46A49D0D-8132-47C1-8A6D-8AF14B49C851}" type="parTrans" cxnId="{3D118AD8-8AA6-442B-BB67-5138D0A9F21F}">
      <dgm:prSet/>
      <dgm:spPr/>
      <dgm:t>
        <a:bodyPr/>
        <a:lstStyle/>
        <a:p>
          <a:endParaRPr lang="en-US"/>
        </a:p>
      </dgm:t>
    </dgm:pt>
    <dgm:pt modelId="{63C1F7C8-4B13-48D6-890F-C3F7173E3093}" type="sibTrans" cxnId="{3D118AD8-8AA6-442B-BB67-5138D0A9F21F}">
      <dgm:prSet/>
      <dgm:spPr/>
      <dgm:t>
        <a:bodyPr/>
        <a:lstStyle/>
        <a:p>
          <a:endParaRPr lang="en-US"/>
        </a:p>
      </dgm:t>
    </dgm:pt>
    <dgm:pt modelId="{140B6392-8BAC-4EB7-AC02-5592F9754083}">
      <dgm:prSet/>
      <dgm:spPr/>
      <dgm:t>
        <a:bodyPr/>
        <a:lstStyle/>
        <a:p>
          <a:r>
            <a:rPr lang="en-US"/>
            <a:t>Daily metric can be used to real quick insights of the organization, whereas 7-day  rolling average can be used to decide the trend of the market.</a:t>
          </a:r>
        </a:p>
      </dgm:t>
    </dgm:pt>
    <dgm:pt modelId="{F17AA3B4-2301-4916-830D-37E978CD5CC6}" type="parTrans" cxnId="{95E1F88C-7DCD-4F1E-9D97-D6EFC42B299B}">
      <dgm:prSet/>
      <dgm:spPr/>
      <dgm:t>
        <a:bodyPr/>
        <a:lstStyle/>
        <a:p>
          <a:endParaRPr lang="en-US"/>
        </a:p>
      </dgm:t>
    </dgm:pt>
    <dgm:pt modelId="{C6C847D5-0DCA-4E76-82E2-4B0E689EA1B7}" type="sibTrans" cxnId="{95E1F88C-7DCD-4F1E-9D97-D6EFC42B299B}">
      <dgm:prSet/>
      <dgm:spPr/>
      <dgm:t>
        <a:bodyPr/>
        <a:lstStyle/>
        <a:p>
          <a:endParaRPr lang="en-US"/>
        </a:p>
      </dgm:t>
    </dgm:pt>
    <dgm:pt modelId="{84736D77-F3B8-4767-93A4-ED58AD01988B}">
      <dgm:prSet/>
      <dgm:spPr/>
      <dgm:t>
        <a:bodyPr/>
        <a:lstStyle/>
        <a:p>
          <a:r>
            <a:rPr lang="en-US"/>
            <a:t>Daily metric can be used to identify the sudden spike and to get immediate actions on sudden failure.</a:t>
          </a:r>
        </a:p>
      </dgm:t>
    </dgm:pt>
    <dgm:pt modelId="{19F762B4-5088-4C98-A775-866B902171F8}" type="parTrans" cxnId="{A0CB4856-810B-4CC3-ACA3-7990F6355536}">
      <dgm:prSet/>
      <dgm:spPr/>
      <dgm:t>
        <a:bodyPr/>
        <a:lstStyle/>
        <a:p>
          <a:endParaRPr lang="en-US"/>
        </a:p>
      </dgm:t>
    </dgm:pt>
    <dgm:pt modelId="{1BE8E198-7C04-4A05-ADE5-6F9BBE1D5D52}" type="sibTrans" cxnId="{A0CB4856-810B-4CC3-ACA3-7990F6355536}">
      <dgm:prSet/>
      <dgm:spPr/>
      <dgm:t>
        <a:bodyPr/>
        <a:lstStyle/>
        <a:p>
          <a:endParaRPr lang="en-US"/>
        </a:p>
      </dgm:t>
    </dgm:pt>
    <dgm:pt modelId="{6B900DA9-DD1B-4536-B7D7-E413C35E2C50}">
      <dgm:prSet/>
      <dgm:spPr/>
      <dgm:t>
        <a:bodyPr/>
        <a:lstStyle/>
        <a:p>
          <a:r>
            <a:rPr lang="en-US"/>
            <a:t>That's why I would prefer daily metric over throughput/7-days rolling method.</a:t>
          </a:r>
        </a:p>
      </dgm:t>
    </dgm:pt>
    <dgm:pt modelId="{6E1A6475-6765-4570-BA66-E4F5F4816CEF}" type="parTrans" cxnId="{FF976528-E0F3-474D-9623-5EAA584E6090}">
      <dgm:prSet/>
      <dgm:spPr/>
      <dgm:t>
        <a:bodyPr/>
        <a:lstStyle/>
        <a:p>
          <a:endParaRPr lang="en-US"/>
        </a:p>
      </dgm:t>
    </dgm:pt>
    <dgm:pt modelId="{C7A3E539-F30F-4364-8DC3-E05E95F6FA12}" type="sibTrans" cxnId="{FF976528-E0F3-474D-9623-5EAA584E6090}">
      <dgm:prSet/>
      <dgm:spPr/>
      <dgm:t>
        <a:bodyPr/>
        <a:lstStyle/>
        <a:p>
          <a:endParaRPr lang="en-US"/>
        </a:p>
      </dgm:t>
    </dgm:pt>
    <dgm:pt modelId="{13BB6323-08BA-4C18-98E5-1E222CF6510D}" type="pres">
      <dgm:prSet presAssocID="{F4FD869E-44E1-46A8-9E88-1CFC17CA3C8A}" presName="Name0" presStyleCnt="0">
        <dgm:presLayoutVars>
          <dgm:dir/>
          <dgm:resizeHandles val="exact"/>
        </dgm:presLayoutVars>
      </dgm:prSet>
      <dgm:spPr/>
    </dgm:pt>
    <dgm:pt modelId="{36B30F04-F92A-4FA9-8752-3C6785882FA1}" type="pres">
      <dgm:prSet presAssocID="{FEE34601-D98F-49BA-9A22-072A1DCD0B5F}" presName="node" presStyleLbl="node1" presStyleIdx="0" presStyleCnt="5">
        <dgm:presLayoutVars>
          <dgm:bulletEnabled val="1"/>
        </dgm:presLayoutVars>
      </dgm:prSet>
      <dgm:spPr/>
    </dgm:pt>
    <dgm:pt modelId="{CFDF2B88-1A55-48E2-9A55-1A2A3E48A459}" type="pres">
      <dgm:prSet presAssocID="{235F1093-504A-492F-B5BB-7A8E5919A4F5}" presName="sibTrans" presStyleLbl="sibTrans1D1" presStyleIdx="0" presStyleCnt="4"/>
      <dgm:spPr/>
    </dgm:pt>
    <dgm:pt modelId="{89941782-873F-474D-A893-90B14190C67E}" type="pres">
      <dgm:prSet presAssocID="{235F1093-504A-492F-B5BB-7A8E5919A4F5}" presName="connectorText" presStyleLbl="sibTrans1D1" presStyleIdx="0" presStyleCnt="4"/>
      <dgm:spPr/>
    </dgm:pt>
    <dgm:pt modelId="{F273C84D-3520-4ED2-8807-0339B9C1A7C6}" type="pres">
      <dgm:prSet presAssocID="{B978560B-F868-47C8-9417-354BB57F8450}" presName="node" presStyleLbl="node1" presStyleIdx="1" presStyleCnt="5">
        <dgm:presLayoutVars>
          <dgm:bulletEnabled val="1"/>
        </dgm:presLayoutVars>
      </dgm:prSet>
      <dgm:spPr/>
    </dgm:pt>
    <dgm:pt modelId="{972B51E0-745A-46DB-BD3C-AD2BDFE61F1B}" type="pres">
      <dgm:prSet presAssocID="{63C1F7C8-4B13-48D6-890F-C3F7173E3093}" presName="sibTrans" presStyleLbl="sibTrans1D1" presStyleIdx="1" presStyleCnt="4"/>
      <dgm:spPr/>
    </dgm:pt>
    <dgm:pt modelId="{1BCECEDC-7028-4DF0-BDD2-1E169F4CAFAB}" type="pres">
      <dgm:prSet presAssocID="{63C1F7C8-4B13-48D6-890F-C3F7173E3093}" presName="connectorText" presStyleLbl="sibTrans1D1" presStyleIdx="1" presStyleCnt="4"/>
      <dgm:spPr/>
    </dgm:pt>
    <dgm:pt modelId="{FBB37099-C2C5-41F9-8A38-EF1DFE8DDB9B}" type="pres">
      <dgm:prSet presAssocID="{140B6392-8BAC-4EB7-AC02-5592F9754083}" presName="node" presStyleLbl="node1" presStyleIdx="2" presStyleCnt="5">
        <dgm:presLayoutVars>
          <dgm:bulletEnabled val="1"/>
        </dgm:presLayoutVars>
      </dgm:prSet>
      <dgm:spPr/>
    </dgm:pt>
    <dgm:pt modelId="{29BC639E-63CF-4459-9DE8-36EDCE25AC66}" type="pres">
      <dgm:prSet presAssocID="{C6C847D5-0DCA-4E76-82E2-4B0E689EA1B7}" presName="sibTrans" presStyleLbl="sibTrans1D1" presStyleIdx="2" presStyleCnt="4"/>
      <dgm:spPr/>
    </dgm:pt>
    <dgm:pt modelId="{7799B283-D5C2-441F-9E4F-6CEC677BB5A9}" type="pres">
      <dgm:prSet presAssocID="{C6C847D5-0DCA-4E76-82E2-4B0E689EA1B7}" presName="connectorText" presStyleLbl="sibTrans1D1" presStyleIdx="2" presStyleCnt="4"/>
      <dgm:spPr/>
    </dgm:pt>
    <dgm:pt modelId="{27E287EA-1BA6-407B-A2D8-87E6F77FE094}" type="pres">
      <dgm:prSet presAssocID="{84736D77-F3B8-4767-93A4-ED58AD01988B}" presName="node" presStyleLbl="node1" presStyleIdx="3" presStyleCnt="5">
        <dgm:presLayoutVars>
          <dgm:bulletEnabled val="1"/>
        </dgm:presLayoutVars>
      </dgm:prSet>
      <dgm:spPr/>
    </dgm:pt>
    <dgm:pt modelId="{DA4D8CCA-570B-4AD5-8FFF-49633F6BEFB0}" type="pres">
      <dgm:prSet presAssocID="{1BE8E198-7C04-4A05-ADE5-6F9BBE1D5D52}" presName="sibTrans" presStyleLbl="sibTrans1D1" presStyleIdx="3" presStyleCnt="4"/>
      <dgm:spPr/>
    </dgm:pt>
    <dgm:pt modelId="{0ED6FF7A-262A-41AC-AF57-A48FB2281C8E}" type="pres">
      <dgm:prSet presAssocID="{1BE8E198-7C04-4A05-ADE5-6F9BBE1D5D52}" presName="connectorText" presStyleLbl="sibTrans1D1" presStyleIdx="3" presStyleCnt="4"/>
      <dgm:spPr/>
    </dgm:pt>
    <dgm:pt modelId="{376B6F89-0D77-4DC8-962C-83281C8D7784}" type="pres">
      <dgm:prSet presAssocID="{6B900DA9-DD1B-4536-B7D7-E413C35E2C50}" presName="node" presStyleLbl="node1" presStyleIdx="4" presStyleCnt="5">
        <dgm:presLayoutVars>
          <dgm:bulletEnabled val="1"/>
        </dgm:presLayoutVars>
      </dgm:prSet>
      <dgm:spPr/>
    </dgm:pt>
  </dgm:ptLst>
  <dgm:cxnLst>
    <dgm:cxn modelId="{40B0B900-A2E5-4563-A084-D65CFA29CEF5}" type="presOf" srcId="{F4FD869E-44E1-46A8-9E88-1CFC17CA3C8A}" destId="{13BB6323-08BA-4C18-98E5-1E222CF6510D}" srcOrd="0" destOrd="0" presId="urn:microsoft.com/office/officeart/2016/7/layout/RepeatingBendingProcessNew"/>
    <dgm:cxn modelId="{9C0EA512-A2EE-454B-8203-C812D43D23FA}" type="presOf" srcId="{6B900DA9-DD1B-4536-B7D7-E413C35E2C50}" destId="{376B6F89-0D77-4DC8-962C-83281C8D7784}" srcOrd="0" destOrd="0" presId="urn:microsoft.com/office/officeart/2016/7/layout/RepeatingBendingProcessNew"/>
    <dgm:cxn modelId="{FF976528-E0F3-474D-9623-5EAA584E6090}" srcId="{F4FD869E-44E1-46A8-9E88-1CFC17CA3C8A}" destId="{6B900DA9-DD1B-4536-B7D7-E413C35E2C50}" srcOrd="4" destOrd="0" parTransId="{6E1A6475-6765-4570-BA66-E4F5F4816CEF}" sibTransId="{C7A3E539-F30F-4364-8DC3-E05E95F6FA12}"/>
    <dgm:cxn modelId="{20373239-8F96-4500-B8E2-E1EFB7A5DD35}" type="presOf" srcId="{63C1F7C8-4B13-48D6-890F-C3F7173E3093}" destId="{1BCECEDC-7028-4DF0-BDD2-1E169F4CAFAB}" srcOrd="1" destOrd="0" presId="urn:microsoft.com/office/officeart/2016/7/layout/RepeatingBendingProcessNew"/>
    <dgm:cxn modelId="{43B5A03E-5C96-40E0-BC3E-5540D403D88E}" type="presOf" srcId="{140B6392-8BAC-4EB7-AC02-5592F9754083}" destId="{FBB37099-C2C5-41F9-8A38-EF1DFE8DDB9B}" srcOrd="0" destOrd="0" presId="urn:microsoft.com/office/officeart/2016/7/layout/RepeatingBendingProcessNew"/>
    <dgm:cxn modelId="{22C1574C-E544-48E6-B51E-111AB2C4359B}" type="presOf" srcId="{B978560B-F868-47C8-9417-354BB57F8450}" destId="{F273C84D-3520-4ED2-8807-0339B9C1A7C6}" srcOrd="0" destOrd="0" presId="urn:microsoft.com/office/officeart/2016/7/layout/RepeatingBendingProcessNew"/>
    <dgm:cxn modelId="{17FE586F-463E-4457-B625-E752E98B8064}" type="presOf" srcId="{C6C847D5-0DCA-4E76-82E2-4B0E689EA1B7}" destId="{7799B283-D5C2-441F-9E4F-6CEC677BB5A9}" srcOrd="1" destOrd="0" presId="urn:microsoft.com/office/officeart/2016/7/layout/RepeatingBendingProcessNew"/>
    <dgm:cxn modelId="{A0CB4856-810B-4CC3-ACA3-7990F6355536}" srcId="{F4FD869E-44E1-46A8-9E88-1CFC17CA3C8A}" destId="{84736D77-F3B8-4767-93A4-ED58AD01988B}" srcOrd="3" destOrd="0" parTransId="{19F762B4-5088-4C98-A775-866B902171F8}" sibTransId="{1BE8E198-7C04-4A05-ADE5-6F9BBE1D5D52}"/>
    <dgm:cxn modelId="{554E587D-3CA8-4323-8247-6E4B5492AF53}" type="presOf" srcId="{84736D77-F3B8-4767-93A4-ED58AD01988B}" destId="{27E287EA-1BA6-407B-A2D8-87E6F77FE094}" srcOrd="0" destOrd="0" presId="urn:microsoft.com/office/officeart/2016/7/layout/RepeatingBendingProcessNew"/>
    <dgm:cxn modelId="{C4234185-099D-42A8-A7B3-2B0443DBEA41}" type="presOf" srcId="{235F1093-504A-492F-B5BB-7A8E5919A4F5}" destId="{89941782-873F-474D-A893-90B14190C67E}" srcOrd="1" destOrd="0" presId="urn:microsoft.com/office/officeart/2016/7/layout/RepeatingBendingProcessNew"/>
    <dgm:cxn modelId="{0B9D7A8A-9E87-4483-A988-71239353FEA3}" type="presOf" srcId="{FEE34601-D98F-49BA-9A22-072A1DCD0B5F}" destId="{36B30F04-F92A-4FA9-8752-3C6785882FA1}" srcOrd="0" destOrd="0" presId="urn:microsoft.com/office/officeart/2016/7/layout/RepeatingBendingProcessNew"/>
    <dgm:cxn modelId="{95E1F88C-7DCD-4F1E-9D97-D6EFC42B299B}" srcId="{F4FD869E-44E1-46A8-9E88-1CFC17CA3C8A}" destId="{140B6392-8BAC-4EB7-AC02-5592F9754083}" srcOrd="2" destOrd="0" parTransId="{F17AA3B4-2301-4916-830D-37E978CD5CC6}" sibTransId="{C6C847D5-0DCA-4E76-82E2-4B0E689EA1B7}"/>
    <dgm:cxn modelId="{C049F9A7-C10F-46E1-A37C-8DF11D6D7DC9}" type="presOf" srcId="{C6C847D5-0DCA-4E76-82E2-4B0E689EA1B7}" destId="{29BC639E-63CF-4459-9DE8-36EDCE25AC66}" srcOrd="0" destOrd="0" presId="urn:microsoft.com/office/officeart/2016/7/layout/RepeatingBendingProcessNew"/>
    <dgm:cxn modelId="{60E302A8-254E-4A58-998A-DA3DDE91A81F}" type="presOf" srcId="{1BE8E198-7C04-4A05-ADE5-6F9BBE1D5D52}" destId="{0ED6FF7A-262A-41AC-AF57-A48FB2281C8E}" srcOrd="1" destOrd="0" presId="urn:microsoft.com/office/officeart/2016/7/layout/RepeatingBendingProcessNew"/>
    <dgm:cxn modelId="{90044BD0-0101-439F-90F1-1406D6B267B4}" type="presOf" srcId="{235F1093-504A-492F-B5BB-7A8E5919A4F5}" destId="{CFDF2B88-1A55-48E2-9A55-1A2A3E48A459}" srcOrd="0" destOrd="0" presId="urn:microsoft.com/office/officeart/2016/7/layout/RepeatingBendingProcessNew"/>
    <dgm:cxn modelId="{3D118AD8-8AA6-442B-BB67-5138D0A9F21F}" srcId="{F4FD869E-44E1-46A8-9E88-1CFC17CA3C8A}" destId="{B978560B-F868-47C8-9417-354BB57F8450}" srcOrd="1" destOrd="0" parTransId="{46A49D0D-8132-47C1-8A6D-8AF14B49C851}" sibTransId="{63C1F7C8-4B13-48D6-890F-C3F7173E3093}"/>
    <dgm:cxn modelId="{034AF0E3-BD13-469F-9485-C1842C8A6C1D}" srcId="{F4FD869E-44E1-46A8-9E88-1CFC17CA3C8A}" destId="{FEE34601-D98F-49BA-9A22-072A1DCD0B5F}" srcOrd="0" destOrd="0" parTransId="{4D066705-EFC0-4009-92B4-C91D0A6428A1}" sibTransId="{235F1093-504A-492F-B5BB-7A8E5919A4F5}"/>
    <dgm:cxn modelId="{58C800E7-82B5-4BFF-A6EE-C6BE4680E684}" type="presOf" srcId="{63C1F7C8-4B13-48D6-890F-C3F7173E3093}" destId="{972B51E0-745A-46DB-BD3C-AD2BDFE61F1B}" srcOrd="0" destOrd="0" presId="urn:microsoft.com/office/officeart/2016/7/layout/RepeatingBendingProcessNew"/>
    <dgm:cxn modelId="{88CAB9EC-CCD4-4E14-B5F3-CABEAA6D8218}" type="presOf" srcId="{1BE8E198-7C04-4A05-ADE5-6F9BBE1D5D52}" destId="{DA4D8CCA-570B-4AD5-8FFF-49633F6BEFB0}" srcOrd="0" destOrd="0" presId="urn:microsoft.com/office/officeart/2016/7/layout/RepeatingBendingProcessNew"/>
    <dgm:cxn modelId="{B73B5415-381F-483E-B358-799764B2DFA4}" type="presParOf" srcId="{13BB6323-08BA-4C18-98E5-1E222CF6510D}" destId="{36B30F04-F92A-4FA9-8752-3C6785882FA1}" srcOrd="0" destOrd="0" presId="urn:microsoft.com/office/officeart/2016/7/layout/RepeatingBendingProcessNew"/>
    <dgm:cxn modelId="{994F1D49-6FB7-4814-BC28-BA06336C0F37}" type="presParOf" srcId="{13BB6323-08BA-4C18-98E5-1E222CF6510D}" destId="{CFDF2B88-1A55-48E2-9A55-1A2A3E48A459}" srcOrd="1" destOrd="0" presId="urn:microsoft.com/office/officeart/2016/7/layout/RepeatingBendingProcessNew"/>
    <dgm:cxn modelId="{4253C3BB-16A3-48D1-8FCF-B283FDD43497}" type="presParOf" srcId="{CFDF2B88-1A55-48E2-9A55-1A2A3E48A459}" destId="{89941782-873F-474D-A893-90B14190C67E}" srcOrd="0" destOrd="0" presId="urn:microsoft.com/office/officeart/2016/7/layout/RepeatingBendingProcessNew"/>
    <dgm:cxn modelId="{767ABC6E-7F67-4B4A-9706-D51A3F49EC04}" type="presParOf" srcId="{13BB6323-08BA-4C18-98E5-1E222CF6510D}" destId="{F273C84D-3520-4ED2-8807-0339B9C1A7C6}" srcOrd="2" destOrd="0" presId="urn:microsoft.com/office/officeart/2016/7/layout/RepeatingBendingProcessNew"/>
    <dgm:cxn modelId="{E0BA6AD9-0D24-40DF-BDE0-E3161748A079}" type="presParOf" srcId="{13BB6323-08BA-4C18-98E5-1E222CF6510D}" destId="{972B51E0-745A-46DB-BD3C-AD2BDFE61F1B}" srcOrd="3" destOrd="0" presId="urn:microsoft.com/office/officeart/2016/7/layout/RepeatingBendingProcessNew"/>
    <dgm:cxn modelId="{65AFC447-4D0A-4BF6-90E9-287DA9D62E6B}" type="presParOf" srcId="{972B51E0-745A-46DB-BD3C-AD2BDFE61F1B}" destId="{1BCECEDC-7028-4DF0-BDD2-1E169F4CAFAB}" srcOrd="0" destOrd="0" presId="urn:microsoft.com/office/officeart/2016/7/layout/RepeatingBendingProcessNew"/>
    <dgm:cxn modelId="{F554EB04-E7D8-414F-B975-9B26F4DB89A7}" type="presParOf" srcId="{13BB6323-08BA-4C18-98E5-1E222CF6510D}" destId="{FBB37099-C2C5-41F9-8A38-EF1DFE8DDB9B}" srcOrd="4" destOrd="0" presId="urn:microsoft.com/office/officeart/2016/7/layout/RepeatingBendingProcessNew"/>
    <dgm:cxn modelId="{3F337824-FC00-47C5-93AB-84EA5DDE9ABF}" type="presParOf" srcId="{13BB6323-08BA-4C18-98E5-1E222CF6510D}" destId="{29BC639E-63CF-4459-9DE8-36EDCE25AC66}" srcOrd="5" destOrd="0" presId="urn:microsoft.com/office/officeart/2016/7/layout/RepeatingBendingProcessNew"/>
    <dgm:cxn modelId="{AA4446B8-D903-46F3-8AFC-9B1D0C5A168D}" type="presParOf" srcId="{29BC639E-63CF-4459-9DE8-36EDCE25AC66}" destId="{7799B283-D5C2-441F-9E4F-6CEC677BB5A9}" srcOrd="0" destOrd="0" presId="urn:microsoft.com/office/officeart/2016/7/layout/RepeatingBendingProcessNew"/>
    <dgm:cxn modelId="{EECE54D1-E513-4956-AE19-CC516A8735CA}" type="presParOf" srcId="{13BB6323-08BA-4C18-98E5-1E222CF6510D}" destId="{27E287EA-1BA6-407B-A2D8-87E6F77FE094}" srcOrd="6" destOrd="0" presId="urn:microsoft.com/office/officeart/2016/7/layout/RepeatingBendingProcessNew"/>
    <dgm:cxn modelId="{C613B1B7-952C-4AF5-BEC8-B2BACE48D1F3}" type="presParOf" srcId="{13BB6323-08BA-4C18-98E5-1E222CF6510D}" destId="{DA4D8CCA-570B-4AD5-8FFF-49633F6BEFB0}" srcOrd="7" destOrd="0" presId="urn:microsoft.com/office/officeart/2016/7/layout/RepeatingBendingProcessNew"/>
    <dgm:cxn modelId="{C3DDBFE1-BDB8-4812-B97D-C99A47CF2600}" type="presParOf" srcId="{DA4D8CCA-570B-4AD5-8FFF-49633F6BEFB0}" destId="{0ED6FF7A-262A-41AC-AF57-A48FB2281C8E}" srcOrd="0" destOrd="0" presId="urn:microsoft.com/office/officeart/2016/7/layout/RepeatingBendingProcessNew"/>
    <dgm:cxn modelId="{64DFE4B4-E5AD-4982-A3BB-D8FC45028FD3}" type="presParOf" srcId="{13BB6323-08BA-4C18-98E5-1E222CF6510D}" destId="{376B6F89-0D77-4DC8-962C-83281C8D7784}"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F2B88-1A55-48E2-9A55-1A2A3E48A459}">
      <dsp:nvSpPr>
        <dsp:cNvPr id="0" name=""/>
        <dsp:cNvSpPr/>
      </dsp:nvSpPr>
      <dsp:spPr>
        <a:xfrm>
          <a:off x="2821673" y="894722"/>
          <a:ext cx="617078" cy="91440"/>
        </a:xfrm>
        <a:custGeom>
          <a:avLst/>
          <a:gdLst/>
          <a:ahLst/>
          <a:cxnLst/>
          <a:rect l="0" t="0" r="0" b="0"/>
          <a:pathLst>
            <a:path>
              <a:moveTo>
                <a:pt x="0" y="45720"/>
              </a:moveTo>
              <a:lnTo>
                <a:pt x="61707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4020" y="937204"/>
        <a:ext cx="32383" cy="6476"/>
      </dsp:txXfrm>
    </dsp:sp>
    <dsp:sp modelId="{36B30F04-F92A-4FA9-8752-3C6785882FA1}">
      <dsp:nvSpPr>
        <dsp:cNvPr id="0" name=""/>
        <dsp:cNvSpPr/>
      </dsp:nvSpPr>
      <dsp:spPr>
        <a:xfrm>
          <a:off x="7480" y="95645"/>
          <a:ext cx="2815992" cy="168959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986" tIns="144841" rIns="137986" bIns="144841" numCol="1" spcCol="1270" anchor="ctr" anchorCtr="0">
          <a:noAutofit/>
        </a:bodyPr>
        <a:lstStyle/>
        <a:p>
          <a:pPr marL="0" lvl="0" indent="0" algn="ctr" defTabSz="711200">
            <a:lnSpc>
              <a:spcPct val="90000"/>
            </a:lnSpc>
            <a:spcBef>
              <a:spcPct val="0"/>
            </a:spcBef>
            <a:spcAft>
              <a:spcPct val="35000"/>
            </a:spcAft>
            <a:buNone/>
          </a:pPr>
          <a:r>
            <a:rPr lang="en-US" sz="1600" kern="1200"/>
            <a:t>Daily metric &amp; 7 day average both can be used to analyze the metric of an organization.</a:t>
          </a:r>
        </a:p>
      </dsp:txBody>
      <dsp:txXfrm>
        <a:off x="7480" y="95645"/>
        <a:ext cx="2815992" cy="1689595"/>
      </dsp:txXfrm>
    </dsp:sp>
    <dsp:sp modelId="{972B51E0-745A-46DB-BD3C-AD2BDFE61F1B}">
      <dsp:nvSpPr>
        <dsp:cNvPr id="0" name=""/>
        <dsp:cNvSpPr/>
      </dsp:nvSpPr>
      <dsp:spPr>
        <a:xfrm>
          <a:off x="6285344" y="894722"/>
          <a:ext cx="617078" cy="91440"/>
        </a:xfrm>
        <a:custGeom>
          <a:avLst/>
          <a:gdLst/>
          <a:ahLst/>
          <a:cxnLst/>
          <a:rect l="0" t="0" r="0" b="0"/>
          <a:pathLst>
            <a:path>
              <a:moveTo>
                <a:pt x="0" y="45720"/>
              </a:moveTo>
              <a:lnTo>
                <a:pt x="617078" y="45720"/>
              </a:lnTo>
            </a:path>
          </a:pathLst>
        </a:custGeom>
        <a:noFill/>
        <a:ln w="6350" cap="flat" cmpd="sng" algn="ctr">
          <a:solidFill>
            <a:schemeClr val="accent5">
              <a:hueOff val="-6843728"/>
              <a:satOff val="14310"/>
              <a:lumOff val="13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77692" y="937204"/>
        <a:ext cx="32383" cy="6476"/>
      </dsp:txXfrm>
    </dsp:sp>
    <dsp:sp modelId="{F273C84D-3520-4ED2-8807-0339B9C1A7C6}">
      <dsp:nvSpPr>
        <dsp:cNvPr id="0" name=""/>
        <dsp:cNvSpPr/>
      </dsp:nvSpPr>
      <dsp:spPr>
        <a:xfrm>
          <a:off x="3471152" y="95645"/>
          <a:ext cx="2815992" cy="1689595"/>
        </a:xfrm>
        <a:prstGeom prst="rect">
          <a:avLst/>
        </a:prstGeom>
        <a:gradFill rotWithShape="0">
          <a:gsLst>
            <a:gs pos="0">
              <a:schemeClr val="accent5">
                <a:hueOff val="-5132796"/>
                <a:satOff val="10733"/>
                <a:lumOff val="1030"/>
                <a:alphaOff val="0"/>
                <a:satMod val="103000"/>
                <a:lumMod val="102000"/>
                <a:tint val="94000"/>
              </a:schemeClr>
            </a:gs>
            <a:gs pos="50000">
              <a:schemeClr val="accent5">
                <a:hueOff val="-5132796"/>
                <a:satOff val="10733"/>
                <a:lumOff val="1030"/>
                <a:alphaOff val="0"/>
                <a:satMod val="110000"/>
                <a:lumMod val="100000"/>
                <a:shade val="100000"/>
              </a:schemeClr>
            </a:gs>
            <a:gs pos="100000">
              <a:schemeClr val="accent5">
                <a:hueOff val="-5132796"/>
                <a:satOff val="10733"/>
                <a:lumOff val="10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986" tIns="144841" rIns="137986" bIns="144841" numCol="1" spcCol="1270" anchor="ctr" anchorCtr="0">
          <a:noAutofit/>
        </a:bodyPr>
        <a:lstStyle/>
        <a:p>
          <a:pPr marL="0" lvl="0" indent="0" algn="ctr" defTabSz="711200">
            <a:lnSpc>
              <a:spcPct val="90000"/>
            </a:lnSpc>
            <a:spcBef>
              <a:spcPct val="0"/>
            </a:spcBef>
            <a:spcAft>
              <a:spcPct val="35000"/>
            </a:spcAft>
            <a:buNone/>
          </a:pPr>
          <a:r>
            <a:rPr lang="en-US" sz="1600" kern="1200"/>
            <a:t>But as an analyst I would prefer to use daily metrics as it provides more real time and daily based data.</a:t>
          </a:r>
        </a:p>
      </dsp:txBody>
      <dsp:txXfrm>
        <a:off x="3471152" y="95645"/>
        <a:ext cx="2815992" cy="1689595"/>
      </dsp:txXfrm>
    </dsp:sp>
    <dsp:sp modelId="{29BC639E-63CF-4459-9DE8-36EDCE25AC66}">
      <dsp:nvSpPr>
        <dsp:cNvPr id="0" name=""/>
        <dsp:cNvSpPr/>
      </dsp:nvSpPr>
      <dsp:spPr>
        <a:xfrm>
          <a:off x="1415477" y="1783440"/>
          <a:ext cx="6927342" cy="617078"/>
        </a:xfrm>
        <a:custGeom>
          <a:avLst/>
          <a:gdLst/>
          <a:ahLst/>
          <a:cxnLst/>
          <a:rect l="0" t="0" r="0" b="0"/>
          <a:pathLst>
            <a:path>
              <a:moveTo>
                <a:pt x="6927342" y="0"/>
              </a:moveTo>
              <a:lnTo>
                <a:pt x="6927342" y="325639"/>
              </a:lnTo>
              <a:lnTo>
                <a:pt x="0" y="325639"/>
              </a:lnTo>
              <a:lnTo>
                <a:pt x="0" y="617078"/>
              </a:lnTo>
            </a:path>
          </a:pathLst>
        </a:custGeom>
        <a:noFill/>
        <a:ln w="6350" cap="flat" cmpd="sng" algn="ctr">
          <a:solidFill>
            <a:schemeClr val="accent5">
              <a:hueOff val="-13687456"/>
              <a:satOff val="28620"/>
              <a:lumOff val="274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05209" y="2088741"/>
        <a:ext cx="347877" cy="6476"/>
      </dsp:txXfrm>
    </dsp:sp>
    <dsp:sp modelId="{FBB37099-C2C5-41F9-8A38-EF1DFE8DDB9B}">
      <dsp:nvSpPr>
        <dsp:cNvPr id="0" name=""/>
        <dsp:cNvSpPr/>
      </dsp:nvSpPr>
      <dsp:spPr>
        <a:xfrm>
          <a:off x="6934823" y="95645"/>
          <a:ext cx="2815992" cy="1689595"/>
        </a:xfrm>
        <a:prstGeom prst="rect">
          <a:avLst/>
        </a:prstGeom>
        <a:gradFill rotWithShape="0">
          <a:gsLst>
            <a:gs pos="0">
              <a:schemeClr val="accent5">
                <a:hueOff val="-10265592"/>
                <a:satOff val="21465"/>
                <a:lumOff val="2059"/>
                <a:alphaOff val="0"/>
                <a:satMod val="103000"/>
                <a:lumMod val="102000"/>
                <a:tint val="94000"/>
              </a:schemeClr>
            </a:gs>
            <a:gs pos="50000">
              <a:schemeClr val="accent5">
                <a:hueOff val="-10265592"/>
                <a:satOff val="21465"/>
                <a:lumOff val="2059"/>
                <a:alphaOff val="0"/>
                <a:satMod val="110000"/>
                <a:lumMod val="100000"/>
                <a:shade val="100000"/>
              </a:schemeClr>
            </a:gs>
            <a:gs pos="100000">
              <a:schemeClr val="accent5">
                <a:hueOff val="-10265592"/>
                <a:satOff val="21465"/>
                <a:lumOff val="2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986" tIns="144841" rIns="137986" bIns="144841" numCol="1" spcCol="1270" anchor="ctr" anchorCtr="0">
          <a:noAutofit/>
        </a:bodyPr>
        <a:lstStyle/>
        <a:p>
          <a:pPr marL="0" lvl="0" indent="0" algn="ctr" defTabSz="711200">
            <a:lnSpc>
              <a:spcPct val="90000"/>
            </a:lnSpc>
            <a:spcBef>
              <a:spcPct val="0"/>
            </a:spcBef>
            <a:spcAft>
              <a:spcPct val="35000"/>
            </a:spcAft>
            <a:buNone/>
          </a:pPr>
          <a:r>
            <a:rPr lang="en-US" sz="1600" kern="1200"/>
            <a:t>Daily metric can be used to real quick insights of the organization, whereas 7-day  rolling average can be used to decide the trend of the market.</a:t>
          </a:r>
        </a:p>
      </dsp:txBody>
      <dsp:txXfrm>
        <a:off x="6934823" y="95645"/>
        <a:ext cx="2815992" cy="1689595"/>
      </dsp:txXfrm>
    </dsp:sp>
    <dsp:sp modelId="{DA4D8CCA-570B-4AD5-8FFF-49633F6BEFB0}">
      <dsp:nvSpPr>
        <dsp:cNvPr id="0" name=""/>
        <dsp:cNvSpPr/>
      </dsp:nvSpPr>
      <dsp:spPr>
        <a:xfrm>
          <a:off x="2821673" y="3231997"/>
          <a:ext cx="617078" cy="91440"/>
        </a:xfrm>
        <a:custGeom>
          <a:avLst/>
          <a:gdLst/>
          <a:ahLst/>
          <a:cxnLst/>
          <a:rect l="0" t="0" r="0" b="0"/>
          <a:pathLst>
            <a:path>
              <a:moveTo>
                <a:pt x="0" y="45720"/>
              </a:moveTo>
              <a:lnTo>
                <a:pt x="617078" y="45720"/>
              </a:lnTo>
            </a:path>
          </a:pathLst>
        </a:custGeom>
        <a:noFill/>
        <a:ln w="6350" cap="flat" cmpd="sng" algn="ctr">
          <a:solidFill>
            <a:schemeClr val="accent5">
              <a:hueOff val="-20531184"/>
              <a:satOff val="42930"/>
              <a:lumOff val="411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4020" y="3274478"/>
        <a:ext cx="32383" cy="6476"/>
      </dsp:txXfrm>
    </dsp:sp>
    <dsp:sp modelId="{27E287EA-1BA6-407B-A2D8-87E6F77FE094}">
      <dsp:nvSpPr>
        <dsp:cNvPr id="0" name=""/>
        <dsp:cNvSpPr/>
      </dsp:nvSpPr>
      <dsp:spPr>
        <a:xfrm>
          <a:off x="7480" y="2432919"/>
          <a:ext cx="2815992" cy="1689595"/>
        </a:xfrm>
        <a:prstGeom prst="rect">
          <a:avLst/>
        </a:prstGeom>
        <a:gradFill rotWithShape="0">
          <a:gsLst>
            <a:gs pos="0">
              <a:schemeClr val="accent5">
                <a:hueOff val="-15398388"/>
                <a:satOff val="32197"/>
                <a:lumOff val="3089"/>
                <a:alphaOff val="0"/>
                <a:satMod val="103000"/>
                <a:lumMod val="102000"/>
                <a:tint val="94000"/>
              </a:schemeClr>
            </a:gs>
            <a:gs pos="50000">
              <a:schemeClr val="accent5">
                <a:hueOff val="-15398388"/>
                <a:satOff val="32197"/>
                <a:lumOff val="3089"/>
                <a:alphaOff val="0"/>
                <a:satMod val="110000"/>
                <a:lumMod val="100000"/>
                <a:shade val="100000"/>
              </a:schemeClr>
            </a:gs>
            <a:gs pos="100000">
              <a:schemeClr val="accent5">
                <a:hueOff val="-15398388"/>
                <a:satOff val="32197"/>
                <a:lumOff val="308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986" tIns="144841" rIns="137986" bIns="144841" numCol="1" spcCol="1270" anchor="ctr" anchorCtr="0">
          <a:noAutofit/>
        </a:bodyPr>
        <a:lstStyle/>
        <a:p>
          <a:pPr marL="0" lvl="0" indent="0" algn="ctr" defTabSz="711200">
            <a:lnSpc>
              <a:spcPct val="90000"/>
            </a:lnSpc>
            <a:spcBef>
              <a:spcPct val="0"/>
            </a:spcBef>
            <a:spcAft>
              <a:spcPct val="35000"/>
            </a:spcAft>
            <a:buNone/>
          </a:pPr>
          <a:r>
            <a:rPr lang="en-US" sz="1600" kern="1200"/>
            <a:t>Daily metric can be used to identify the sudden spike and to get immediate actions on sudden failure.</a:t>
          </a:r>
        </a:p>
      </dsp:txBody>
      <dsp:txXfrm>
        <a:off x="7480" y="2432919"/>
        <a:ext cx="2815992" cy="1689595"/>
      </dsp:txXfrm>
    </dsp:sp>
    <dsp:sp modelId="{376B6F89-0D77-4DC8-962C-83281C8D7784}">
      <dsp:nvSpPr>
        <dsp:cNvPr id="0" name=""/>
        <dsp:cNvSpPr/>
      </dsp:nvSpPr>
      <dsp:spPr>
        <a:xfrm>
          <a:off x="3471152" y="2432919"/>
          <a:ext cx="2815992" cy="1689595"/>
        </a:xfrm>
        <a:prstGeom prst="rect">
          <a:avLst/>
        </a:prstGeom>
        <a:gradFill rotWithShape="0">
          <a:gsLst>
            <a:gs pos="0">
              <a:schemeClr val="accent5">
                <a:hueOff val="-20531184"/>
                <a:satOff val="42930"/>
                <a:lumOff val="4118"/>
                <a:alphaOff val="0"/>
                <a:satMod val="103000"/>
                <a:lumMod val="102000"/>
                <a:tint val="94000"/>
              </a:schemeClr>
            </a:gs>
            <a:gs pos="50000">
              <a:schemeClr val="accent5">
                <a:hueOff val="-20531184"/>
                <a:satOff val="42930"/>
                <a:lumOff val="4118"/>
                <a:alphaOff val="0"/>
                <a:satMod val="110000"/>
                <a:lumMod val="100000"/>
                <a:shade val="100000"/>
              </a:schemeClr>
            </a:gs>
            <a:gs pos="100000">
              <a:schemeClr val="accent5">
                <a:hueOff val="-20531184"/>
                <a:satOff val="42930"/>
                <a:lumOff val="41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986" tIns="144841" rIns="137986" bIns="144841" numCol="1" spcCol="1270" anchor="ctr" anchorCtr="0">
          <a:noAutofit/>
        </a:bodyPr>
        <a:lstStyle/>
        <a:p>
          <a:pPr marL="0" lvl="0" indent="0" algn="ctr" defTabSz="711200">
            <a:lnSpc>
              <a:spcPct val="90000"/>
            </a:lnSpc>
            <a:spcBef>
              <a:spcPct val="0"/>
            </a:spcBef>
            <a:spcAft>
              <a:spcPct val="35000"/>
            </a:spcAft>
            <a:buNone/>
          </a:pPr>
          <a:r>
            <a:rPr lang="en-US" sz="1600" kern="1200"/>
            <a:t>That's why I would prefer daily metric over throughput/7-days rolling method.</a:t>
          </a:r>
        </a:p>
      </dsp:txBody>
      <dsp:txXfrm>
        <a:off x="3471152" y="2432919"/>
        <a:ext cx="2815992" cy="1689595"/>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2/1/2025</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4167002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2/1/2025</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270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2/1/2025</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97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2/1/2025</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343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2/1/2025</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55500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2/1/2025</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44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2/1/2025</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35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2/1/2025</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237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2/1/2025</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51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2/1/2025</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284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2/1/2025</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89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2/1/2025</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930183535"/>
      </p:ext>
    </p:extLst>
  </p:cSld>
  <p:clrMap bg1="dk1" tx1="lt1" bg2="dk2" tx2="lt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29" r:id="rId6"/>
    <p:sldLayoutId id="2147483925" r:id="rId7"/>
    <p:sldLayoutId id="2147483926" r:id="rId8"/>
    <p:sldLayoutId id="2147483927" r:id="rId9"/>
    <p:sldLayoutId id="2147483928" r:id="rId10"/>
    <p:sldLayoutId id="2147483930"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75589" y="380757"/>
            <a:ext cx="7714255" cy="1885091"/>
          </a:xfrm>
        </p:spPr>
        <p:txBody>
          <a:bodyPr>
            <a:normAutofit fontScale="90000"/>
          </a:bodyPr>
          <a:lstStyle/>
          <a:p>
            <a:pPr algn="ctr"/>
            <a:r>
              <a:rPr lang="en-US" sz="4400" dirty="0">
                <a:latin typeface="Aharoni"/>
                <a:ea typeface="Calibri"/>
                <a:cs typeface="Calibri"/>
              </a:rPr>
              <a:t>OPERATION ANALYTICS &amp;  INVESTIGATION</a:t>
            </a:r>
            <a:br>
              <a:rPr lang="en-US" sz="4400" dirty="0">
                <a:latin typeface="Aharoni"/>
                <a:ea typeface="Calibri"/>
                <a:cs typeface="Calibri"/>
              </a:rPr>
            </a:br>
            <a:r>
              <a:rPr lang="en-US" sz="4400" dirty="0">
                <a:latin typeface="Aharoni"/>
                <a:ea typeface="Calibri"/>
                <a:cs typeface="Calibri"/>
              </a:rPr>
              <a:t>METRIC SPIK</a:t>
            </a:r>
            <a:r>
              <a:rPr lang="en-US" sz="4400" dirty="0">
                <a:latin typeface="Arial Rounded MT Bold"/>
                <a:ea typeface="Calibri"/>
                <a:cs typeface="Calibri"/>
              </a:rPr>
              <a:t>E</a:t>
            </a:r>
            <a:br>
              <a:rPr lang="en-US" sz="4400" dirty="0">
                <a:latin typeface="Arial Rounded MT Bold"/>
                <a:ea typeface="Calibri"/>
                <a:cs typeface="Calibri"/>
              </a:rPr>
            </a:br>
            <a:endParaRPr lang="en-US" sz="4400" dirty="0">
              <a:latin typeface="Arial Rounded MT Bold"/>
              <a:ea typeface="Calibri"/>
              <a:cs typeface="Calibri"/>
            </a:endParaRPr>
          </a:p>
        </p:txBody>
      </p:sp>
      <p:sp>
        <p:nvSpPr>
          <p:cNvPr id="3" name="Subtitle 2"/>
          <p:cNvSpPr>
            <a:spLocks noGrp="1"/>
          </p:cNvSpPr>
          <p:nvPr>
            <p:ph type="subTitle" idx="1"/>
          </p:nvPr>
        </p:nvSpPr>
        <p:spPr>
          <a:xfrm>
            <a:off x="314632" y="2427743"/>
            <a:ext cx="8716334" cy="3930763"/>
          </a:xfrm>
        </p:spPr>
        <p:txBody>
          <a:bodyPr vert="horz" lIns="91440" tIns="45720" rIns="91440" bIns="45720" rtlCol="0" anchor="b">
            <a:noAutofit/>
          </a:bodyPr>
          <a:lstStyle/>
          <a:p>
            <a:endParaRPr lang="en-US"/>
          </a:p>
          <a:p>
            <a:endParaRPr lang="en-US" dirty="0"/>
          </a:p>
          <a:p>
            <a:r>
              <a:rPr lang="en-US" sz="2800" dirty="0"/>
              <a:t>AIM-Using the dataset provided, calculate </a:t>
            </a:r>
          </a:p>
          <a:p>
            <a:r>
              <a:rPr lang="en-US" sz="2800" dirty="0"/>
              <a:t>Efficiency , effectiveness &amp; overall performance </a:t>
            </a:r>
          </a:p>
          <a:p>
            <a:r>
              <a:rPr lang="en-US" sz="2800" dirty="0"/>
              <a:t>Of an organization</a:t>
            </a:r>
          </a:p>
          <a:p>
            <a:r>
              <a:rPr lang="en-US" sz="2800" dirty="0"/>
              <a:t>                                              -</a:t>
            </a:r>
            <a:r>
              <a:rPr lang="en-US" sz="2800" dirty="0">
                <a:latin typeface="ADLaM Display"/>
                <a:ea typeface="ADLaM Display"/>
                <a:cs typeface="ADLaM Display"/>
              </a:rPr>
              <a:t>SUMMIT TABHANE</a:t>
            </a:r>
          </a:p>
          <a:p>
            <a:endParaRPr lang="en-US" sz="2800" dirty="0"/>
          </a:p>
        </p:txBody>
      </p:sp>
      <p:pic>
        <p:nvPicPr>
          <p:cNvPr id="20" name="Picture 19" descr="Network Technology Background">
            <a:extLst>
              <a:ext uri="{FF2B5EF4-FFF2-40B4-BE49-F238E27FC236}">
                <a16:creationId xmlns:a16="http://schemas.microsoft.com/office/drawing/2014/main" id="{21AEF762-5917-8C99-485C-84B884A1FCFB}"/>
              </a:ext>
            </a:extLst>
          </p:cNvPr>
          <p:cNvPicPr>
            <a:picLocks noChangeAspect="1"/>
          </p:cNvPicPr>
          <p:nvPr/>
        </p:nvPicPr>
        <p:blipFill>
          <a:blip r:embed="rId2"/>
          <a:srcRect l="45406" r="11234" b="-1"/>
          <a:stretch/>
        </p:blipFill>
        <p:spPr>
          <a:xfrm>
            <a:off x="8621604" y="10"/>
            <a:ext cx="3570396" cy="6857990"/>
          </a:xfrm>
          <a:prstGeom prst="rect">
            <a:avLst/>
          </a:prstGeom>
        </p:spPr>
      </p:pic>
      <p:sp>
        <p:nvSpPr>
          <p:cNvPr id="39" name="Rectangle 3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389"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1" name="Rectangle 4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389"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6" name="Picture 25" descr="Blue candlestick chart">
            <a:extLst>
              <a:ext uri="{FF2B5EF4-FFF2-40B4-BE49-F238E27FC236}">
                <a16:creationId xmlns:a16="http://schemas.microsoft.com/office/drawing/2014/main" id="{00BBC156-1446-C4D0-1DB6-57B139C0C886}"/>
              </a:ext>
            </a:extLst>
          </p:cNvPr>
          <p:cNvPicPr>
            <a:picLocks noChangeAspect="1"/>
          </p:cNvPicPr>
          <p:nvPr/>
        </p:nvPicPr>
        <p:blipFill>
          <a:blip r:embed="rId3"/>
          <a:stretch>
            <a:fillRect/>
          </a:stretch>
        </p:blipFill>
        <p:spPr>
          <a:xfrm>
            <a:off x="8288054" y="57411"/>
            <a:ext cx="3726496" cy="252608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0021-B163-7547-E1E8-C8CFE8D7896B}"/>
              </a:ext>
            </a:extLst>
          </p:cNvPr>
          <p:cNvSpPr>
            <a:spLocks noGrp="1"/>
          </p:cNvSpPr>
          <p:nvPr>
            <p:ph type="title"/>
          </p:nvPr>
        </p:nvSpPr>
        <p:spPr/>
        <p:txBody>
          <a:bodyPr/>
          <a:lstStyle/>
          <a:p>
            <a:endParaRPr lang="en-US"/>
          </a:p>
        </p:txBody>
      </p:sp>
      <p:pic>
        <p:nvPicPr>
          <p:cNvPr id="4" name="Content Placeholder 3" descr="A screenshot of a computer program&#10;&#10;AI-generated content may be incorrect.">
            <a:extLst>
              <a:ext uri="{FF2B5EF4-FFF2-40B4-BE49-F238E27FC236}">
                <a16:creationId xmlns:a16="http://schemas.microsoft.com/office/drawing/2014/main" id="{3CB4C3BE-F870-8CBC-A990-19DD4E76C2DE}"/>
              </a:ext>
            </a:extLst>
          </p:cNvPr>
          <p:cNvPicPr>
            <a:picLocks noGrp="1" noChangeAspect="1"/>
          </p:cNvPicPr>
          <p:nvPr>
            <p:ph idx="1"/>
          </p:nvPr>
        </p:nvPicPr>
        <p:blipFill>
          <a:blip r:embed="rId2"/>
          <a:stretch>
            <a:fillRect/>
          </a:stretch>
        </p:blipFill>
        <p:spPr>
          <a:xfrm>
            <a:off x="756973" y="713785"/>
            <a:ext cx="11200355" cy="5169355"/>
          </a:xfrm>
        </p:spPr>
      </p:pic>
    </p:spTree>
    <p:extLst>
      <p:ext uri="{BB962C8B-B14F-4D97-AF65-F5344CB8AC3E}">
        <p14:creationId xmlns:p14="http://schemas.microsoft.com/office/powerpoint/2010/main" val="873876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E1C4F-B3B6-F8CC-4BD6-BCBFC5E8704A}"/>
              </a:ext>
            </a:extLst>
          </p:cNvPr>
          <p:cNvSpPr>
            <a:spLocks noGrp="1"/>
          </p:cNvSpPr>
          <p:nvPr>
            <p:ph type="title"/>
          </p:nvPr>
        </p:nvSpPr>
        <p:spPr>
          <a:xfrm>
            <a:off x="565151" y="455362"/>
            <a:ext cx="6881728" cy="1550419"/>
          </a:xfrm>
        </p:spPr>
        <p:txBody>
          <a:bodyPr>
            <a:normAutofit/>
          </a:bodyPr>
          <a:lstStyle/>
          <a:p>
            <a:r>
              <a:rPr lang="en-US" dirty="0"/>
              <a:t>DUPLICATE ROW DETECTION</a:t>
            </a:r>
          </a:p>
        </p:txBody>
      </p:sp>
      <p:sp>
        <p:nvSpPr>
          <p:cNvPr id="3" name="Content Placeholder 2">
            <a:extLst>
              <a:ext uri="{FF2B5EF4-FFF2-40B4-BE49-F238E27FC236}">
                <a16:creationId xmlns:a16="http://schemas.microsoft.com/office/drawing/2014/main" id="{B49C6266-DFE1-F76F-592F-034DA59306D4}"/>
              </a:ext>
            </a:extLst>
          </p:cNvPr>
          <p:cNvSpPr>
            <a:spLocks noGrp="1"/>
          </p:cNvSpPr>
          <p:nvPr>
            <p:ph idx="1"/>
          </p:nvPr>
        </p:nvSpPr>
        <p:spPr>
          <a:xfrm>
            <a:off x="565151" y="2160016"/>
            <a:ext cx="6881728" cy="3926152"/>
          </a:xfrm>
        </p:spPr>
        <p:txBody>
          <a:bodyPr vert="horz" lIns="91440" tIns="45720" rIns="91440" bIns="45720" rtlCol="0">
            <a:normAutofit/>
          </a:bodyPr>
          <a:lstStyle/>
          <a:p>
            <a:r>
              <a:rPr lang="en-US" dirty="0">
                <a:ea typeface="+mn-lt"/>
                <a:cs typeface="+mn-lt"/>
              </a:rPr>
              <a:t>This query identifies duplicate rows by grouping data based on key . It counts occurrences of each combination and filters to show only those that appear more than once using </a:t>
            </a:r>
            <a:r>
              <a:rPr lang="en-US" dirty="0">
                <a:latin typeface="Consolas"/>
              </a:rPr>
              <a:t>HAVING COUNT(*) &gt; 1</a:t>
            </a:r>
            <a:r>
              <a:rPr lang="en-US" dirty="0">
                <a:ea typeface="+mn-lt"/>
                <a:cs typeface="+mn-lt"/>
              </a:rPr>
              <a:t>. This helps detect and manage duplicate records.</a:t>
            </a:r>
            <a:endParaRPr lang="en-US" dirty="0"/>
          </a:p>
          <a:p>
            <a:endParaRPr lang="en-US" dirty="0"/>
          </a:p>
          <a:p>
            <a:endParaRPr lang="en-US" dirty="0"/>
          </a:p>
        </p:txBody>
      </p:sp>
      <p:pic>
        <p:nvPicPr>
          <p:cNvPr id="5" name="Picture 4">
            <a:extLst>
              <a:ext uri="{FF2B5EF4-FFF2-40B4-BE49-F238E27FC236}">
                <a16:creationId xmlns:a16="http://schemas.microsoft.com/office/drawing/2014/main" id="{4DBE2659-2CBF-87F4-EE48-0AB4D3A8D550}"/>
              </a:ext>
            </a:extLst>
          </p:cNvPr>
          <p:cNvPicPr>
            <a:picLocks noChangeAspect="1"/>
          </p:cNvPicPr>
          <p:nvPr/>
        </p:nvPicPr>
        <p:blipFill>
          <a:blip r:embed="rId2"/>
          <a:srcRect l="21058" r="46851" b="6250"/>
          <a:stretch/>
        </p:blipFill>
        <p:spPr>
          <a:xfrm>
            <a:off x="8018632" y="10"/>
            <a:ext cx="417336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328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962-EFDB-4925-E23D-C60045405955}"/>
              </a:ext>
            </a:extLst>
          </p:cNvPr>
          <p:cNvSpPr>
            <a:spLocks noGrp="1"/>
          </p:cNvSpPr>
          <p:nvPr>
            <p:ph type="title"/>
          </p:nvPr>
        </p:nvSpPr>
        <p:spPr>
          <a:xfrm flipH="1">
            <a:off x="12306126" y="173526"/>
            <a:ext cx="763775" cy="548337"/>
          </a:xfrm>
        </p:spPr>
        <p:txBody>
          <a:bodyPr>
            <a:normAutofit fontScale="90000"/>
          </a:bodyPr>
          <a:lstStyle/>
          <a:p>
            <a:endParaRPr lang="en-US"/>
          </a:p>
        </p:txBody>
      </p:sp>
      <p:pic>
        <p:nvPicPr>
          <p:cNvPr id="4" name="Content Placeholder 3" descr="A screenshot of a computer">
            <a:extLst>
              <a:ext uri="{FF2B5EF4-FFF2-40B4-BE49-F238E27FC236}">
                <a16:creationId xmlns:a16="http://schemas.microsoft.com/office/drawing/2014/main" id="{A26FC294-A929-1935-0445-3D02E70C0581}"/>
              </a:ext>
            </a:extLst>
          </p:cNvPr>
          <p:cNvPicPr>
            <a:picLocks noGrp="1" noChangeAspect="1"/>
          </p:cNvPicPr>
          <p:nvPr>
            <p:ph idx="1"/>
          </p:nvPr>
        </p:nvPicPr>
        <p:blipFill>
          <a:blip r:embed="rId2"/>
          <a:stretch>
            <a:fillRect/>
          </a:stretch>
        </p:blipFill>
        <p:spPr>
          <a:xfrm>
            <a:off x="882234" y="704355"/>
            <a:ext cx="10782820" cy="5156899"/>
          </a:xfrm>
        </p:spPr>
      </p:pic>
    </p:spTree>
    <p:extLst>
      <p:ext uri="{BB962C8B-B14F-4D97-AF65-F5344CB8AC3E}">
        <p14:creationId xmlns:p14="http://schemas.microsoft.com/office/powerpoint/2010/main" val="328796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12EB43-7B0D-CEE1-816E-A9D427467A40}"/>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AE654FF5-7C62-9027-B575-1A5097F06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1" name="Rectangle 40">
            <a:extLst>
              <a:ext uri="{FF2B5EF4-FFF2-40B4-BE49-F238E27FC236}">
                <a16:creationId xmlns:a16="http://schemas.microsoft.com/office/drawing/2014/main" id="{397AB221-CC8C-8F74-1A7C-775390554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43" name="Rectangle 42">
            <a:extLst>
              <a:ext uri="{FF2B5EF4-FFF2-40B4-BE49-F238E27FC236}">
                <a16:creationId xmlns:a16="http://schemas.microsoft.com/office/drawing/2014/main" id="{7E76CF7E-9C1A-44E8-4BCA-D46BFC243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D6FE2F-6968-54CA-20A8-7F3813C827E3}"/>
              </a:ext>
            </a:extLst>
          </p:cNvPr>
          <p:cNvSpPr>
            <a:spLocks noGrp="1"/>
          </p:cNvSpPr>
          <p:nvPr>
            <p:ph type="title"/>
          </p:nvPr>
        </p:nvSpPr>
        <p:spPr>
          <a:xfrm>
            <a:off x="5340307" y="4977"/>
            <a:ext cx="6847869" cy="7970650"/>
          </a:xfrm>
        </p:spPr>
        <p:txBody>
          <a:bodyPr vert="horz" lIns="91440" tIns="45720" rIns="91440" bIns="45720" rtlCol="0" anchor="t">
            <a:normAutofit/>
          </a:bodyPr>
          <a:lstStyle/>
          <a:p>
            <a:pPr>
              <a:lnSpc>
                <a:spcPct val="90000"/>
              </a:lnSpc>
            </a:pPr>
            <a:r>
              <a:rPr lang="en-US" sz="4000" dirty="0">
                <a:latin typeface="Eras ITC"/>
                <a:ea typeface="ADLaM Display"/>
                <a:cs typeface="ADLaM Display"/>
              </a:rPr>
              <a:t>INVESTIGATING METRIC </a:t>
            </a:r>
            <a:br>
              <a:rPr lang="en-US" sz="4000" dirty="0">
                <a:latin typeface="Eras ITC"/>
                <a:ea typeface="ADLaM Display"/>
                <a:cs typeface="ADLaM Display"/>
              </a:rPr>
            </a:br>
            <a:r>
              <a:rPr lang="en-US" sz="4000" dirty="0">
                <a:latin typeface="Eras ITC"/>
                <a:ea typeface="ADLaM Display"/>
                <a:cs typeface="ADLaM Display"/>
              </a:rPr>
              <a:t>SPIKE</a:t>
            </a:r>
            <a:br>
              <a:rPr lang="en-US" sz="4000" dirty="0">
                <a:latin typeface="Eras ITC"/>
                <a:ea typeface="ADLaM Display"/>
                <a:cs typeface="ADLaM Display"/>
              </a:rPr>
            </a:br>
            <a:br>
              <a:rPr lang="en-US" sz="2400" dirty="0">
                <a:latin typeface="Aptos Display"/>
                <a:ea typeface="ADLaM Display"/>
                <a:cs typeface="ADLaM Display"/>
              </a:rPr>
            </a:br>
            <a:r>
              <a:rPr lang="en-US" sz="2800" dirty="0">
                <a:latin typeface="Aptos Display"/>
                <a:ea typeface="ADLaM Display"/>
                <a:cs typeface="ADLaM Display"/>
              </a:rPr>
              <a:t>Using the data provided finding out the reason, for the sudden metric spike in any organization to identify trends, anomalies and segment breakdown.</a:t>
            </a:r>
            <a:br>
              <a:rPr lang="en-US" sz="2800" dirty="0">
                <a:latin typeface="Aptos Display"/>
                <a:ea typeface="ADLaM Display"/>
                <a:cs typeface="ADLaM Display"/>
              </a:rPr>
            </a:br>
            <a:r>
              <a:rPr lang="en-US" sz="2800" dirty="0">
                <a:latin typeface="Aptos Display"/>
                <a:ea typeface="ADLaM Display"/>
                <a:cs typeface="ADLaM Display"/>
              </a:rPr>
              <a:t>The data provided was of </a:t>
            </a:r>
            <a:r>
              <a:rPr lang="en-US" sz="2800" err="1">
                <a:latin typeface="Aptos Display"/>
                <a:ea typeface="ADLaM Display"/>
                <a:cs typeface="ADLaM Display"/>
              </a:rPr>
              <a:t>email_events</a:t>
            </a:r>
            <a:r>
              <a:rPr lang="en-US" sz="2800" dirty="0">
                <a:latin typeface="Aptos Display"/>
                <a:ea typeface="ADLaM Display"/>
                <a:cs typeface="ADLaM Display"/>
              </a:rPr>
              <a:t> and users and events.</a:t>
            </a:r>
            <a:br>
              <a:rPr lang="en-US" sz="2800" dirty="0">
                <a:latin typeface="Aptos Display"/>
                <a:ea typeface="ADLaM Display"/>
                <a:cs typeface="ADLaM Display"/>
              </a:rPr>
            </a:br>
            <a:r>
              <a:rPr lang="en-US" sz="2800" dirty="0">
                <a:latin typeface="Aptos Display"/>
                <a:ea typeface="ADLaM Display"/>
                <a:cs typeface="ADLaM Display"/>
              </a:rPr>
              <a:t>The  major task to perform in the project was:-</a:t>
            </a:r>
            <a:br>
              <a:rPr lang="en-US" sz="2800" dirty="0">
                <a:latin typeface="Aptos Display"/>
                <a:ea typeface="ADLaM Display"/>
                <a:cs typeface="ADLaM Display"/>
              </a:rPr>
            </a:br>
            <a:r>
              <a:rPr lang="en-US" sz="2800" dirty="0">
                <a:latin typeface="Aptos Display"/>
                <a:ea typeface="ADLaM Display"/>
                <a:cs typeface="ADLaM Display"/>
              </a:rPr>
              <a:t>*Weekly User Engagement</a:t>
            </a:r>
            <a:br>
              <a:rPr lang="en-US" sz="2800" dirty="0">
                <a:latin typeface="Aptos Display"/>
                <a:ea typeface="ADLaM Display"/>
                <a:cs typeface="ADLaM Display"/>
              </a:rPr>
            </a:br>
            <a:r>
              <a:rPr lang="en-US" sz="2800" dirty="0">
                <a:latin typeface="Aptos Display"/>
                <a:ea typeface="ADLaM Display"/>
                <a:cs typeface="ADLaM Display"/>
              </a:rPr>
              <a:t>*User Growth Analysis</a:t>
            </a:r>
            <a:br>
              <a:rPr lang="en-US" sz="2800" dirty="0">
                <a:latin typeface="Aptos Display"/>
                <a:ea typeface="ADLaM Display"/>
                <a:cs typeface="ADLaM Display"/>
              </a:rPr>
            </a:br>
            <a:r>
              <a:rPr lang="en-US" sz="2800" dirty="0">
                <a:latin typeface="Aptos Display"/>
                <a:ea typeface="ADLaM Display"/>
                <a:cs typeface="ADLaM Display"/>
              </a:rPr>
              <a:t>*Weekly Retention Analysis</a:t>
            </a:r>
            <a:br>
              <a:rPr lang="en-US" sz="2800" dirty="0">
                <a:latin typeface="Aptos Display"/>
                <a:ea typeface="ADLaM Display"/>
                <a:cs typeface="ADLaM Display"/>
              </a:rPr>
            </a:br>
            <a:r>
              <a:rPr lang="en-US" sz="2800" dirty="0">
                <a:latin typeface="Aptos Display"/>
                <a:ea typeface="ADLaM Display"/>
                <a:cs typeface="ADLaM Display"/>
              </a:rPr>
              <a:t>*Weekly Engagement Per  Device</a:t>
            </a:r>
            <a:br>
              <a:rPr lang="en-US" sz="2800" dirty="0">
                <a:latin typeface="Aptos Display"/>
                <a:ea typeface="ADLaM Display"/>
                <a:cs typeface="ADLaM Display"/>
              </a:rPr>
            </a:br>
            <a:r>
              <a:rPr lang="en-US" sz="2800" dirty="0">
                <a:latin typeface="Aptos Display"/>
                <a:ea typeface="ADLaM Display"/>
                <a:cs typeface="ADLaM Display"/>
              </a:rPr>
              <a:t>*Email Engagement Analysis</a:t>
            </a:r>
            <a:br>
              <a:rPr lang="en-US" sz="2800" dirty="0">
                <a:latin typeface="Aptos Display"/>
                <a:ea typeface="ADLaM Display"/>
                <a:cs typeface="ADLaM Display"/>
              </a:rPr>
            </a:br>
            <a:endParaRPr lang="en-US"/>
          </a:p>
        </p:txBody>
      </p:sp>
      <p:pic>
        <p:nvPicPr>
          <p:cNvPr id="5" name="Picture 4" descr="3D Hologram from iPad">
            <a:extLst>
              <a:ext uri="{FF2B5EF4-FFF2-40B4-BE49-F238E27FC236}">
                <a16:creationId xmlns:a16="http://schemas.microsoft.com/office/drawing/2014/main" id="{694EAE08-C1C2-3CDD-B893-CC2C7885F507}"/>
              </a:ext>
            </a:extLst>
          </p:cNvPr>
          <p:cNvPicPr>
            <a:picLocks noChangeAspect="1"/>
          </p:cNvPicPr>
          <p:nvPr/>
        </p:nvPicPr>
        <p:blipFill>
          <a:blip r:embed="rId2"/>
          <a:srcRect l="31740" t="1909" r="18515" b="-2062"/>
          <a:stretch/>
        </p:blipFill>
        <p:spPr>
          <a:xfrm>
            <a:off x="210545" y="10"/>
            <a:ext cx="5110874" cy="6868387"/>
          </a:xfrm>
          <a:prstGeom prst="rect">
            <a:avLst/>
          </a:prstGeom>
        </p:spPr>
      </p:pic>
      <p:sp>
        <p:nvSpPr>
          <p:cNvPr id="45" name="Rectangle 44">
            <a:extLst>
              <a:ext uri="{FF2B5EF4-FFF2-40B4-BE49-F238E27FC236}">
                <a16:creationId xmlns:a16="http://schemas.microsoft.com/office/drawing/2014/main" id="{B6DC274A-207D-24EE-4581-E2FF9492C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Rectangle 46">
            <a:extLst>
              <a:ext uri="{FF2B5EF4-FFF2-40B4-BE49-F238E27FC236}">
                <a16:creationId xmlns:a16="http://schemas.microsoft.com/office/drawing/2014/main" id="{D37B1CBA-8C12-FF26-325D-0439F410B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51140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6A21-F3AF-F40E-4A5B-5E80F79D1FF8}"/>
              </a:ext>
            </a:extLst>
          </p:cNvPr>
          <p:cNvSpPr>
            <a:spLocks noGrp="1"/>
          </p:cNvSpPr>
          <p:nvPr>
            <p:ph type="title"/>
          </p:nvPr>
        </p:nvSpPr>
        <p:spPr>
          <a:xfrm>
            <a:off x="1232806" y="455362"/>
            <a:ext cx="9841594" cy="955433"/>
          </a:xfrm>
        </p:spPr>
        <p:txBody>
          <a:bodyPr/>
          <a:lstStyle/>
          <a:p>
            <a:r>
              <a:rPr lang="en-US" dirty="0"/>
              <a:t>WEEKLY USER ENGAGEMENT</a:t>
            </a:r>
          </a:p>
        </p:txBody>
      </p:sp>
      <p:sp>
        <p:nvSpPr>
          <p:cNvPr id="3" name="Content Placeholder 2">
            <a:extLst>
              <a:ext uri="{FF2B5EF4-FFF2-40B4-BE49-F238E27FC236}">
                <a16:creationId xmlns:a16="http://schemas.microsoft.com/office/drawing/2014/main" id="{5B7016AF-22DE-7410-4495-2CA912031E89}"/>
              </a:ext>
            </a:extLst>
          </p:cNvPr>
          <p:cNvSpPr>
            <a:spLocks noGrp="1"/>
          </p:cNvSpPr>
          <p:nvPr>
            <p:ph idx="1"/>
          </p:nvPr>
        </p:nvSpPr>
        <p:spPr>
          <a:xfrm>
            <a:off x="1107546" y="1502400"/>
            <a:ext cx="9966854" cy="4583768"/>
          </a:xfrm>
        </p:spPr>
        <p:txBody>
          <a:bodyPr vert="horz" lIns="91440" tIns="45720" rIns="91440" bIns="45720" rtlCol="0" anchor="t">
            <a:normAutofit/>
          </a:bodyPr>
          <a:lstStyle/>
          <a:p>
            <a:pPr marL="0" indent="0">
              <a:buNone/>
            </a:pPr>
            <a:r>
              <a:rPr lang="en-US" dirty="0"/>
              <a:t>In order to find out the activeness of the user we used the users csv file.</a:t>
            </a:r>
          </a:p>
          <a:p>
            <a:pPr marL="0" indent="0">
              <a:buNone/>
            </a:pPr>
            <a:r>
              <a:rPr lang="en-US" dirty="0">
                <a:latin typeface="Neue Haas Grotesk Text Pro"/>
              </a:rPr>
              <a:t>Firstly importing the csv data through table import wizard in MySQL.</a:t>
            </a:r>
          </a:p>
          <a:p>
            <a:pPr marL="0" indent="0">
              <a:buNone/>
            </a:pPr>
            <a:r>
              <a:rPr lang="en-US" dirty="0">
                <a:latin typeface="Neue Haas Grotesk Text Pro"/>
              </a:rPr>
              <a:t>Analyzing the rows and columns of the data provided.</a:t>
            </a:r>
          </a:p>
          <a:p>
            <a:pPr marL="0" indent="0">
              <a:buNone/>
            </a:pPr>
            <a:r>
              <a:rPr lang="en-US" dirty="0">
                <a:ea typeface="+mn-lt"/>
                <a:cs typeface="+mn-lt"/>
              </a:rPr>
              <a:t>The SQL query groups interactions by week, ensuring insights into user retention and behavioral trends.</a:t>
            </a:r>
            <a:endParaRPr lang="en-US" dirty="0"/>
          </a:p>
          <a:p>
            <a:pPr marL="0" indent="0">
              <a:buNone/>
            </a:pPr>
            <a:r>
              <a:rPr lang="en-US" dirty="0">
                <a:ea typeface="+mn-lt"/>
                <a:cs typeface="+mn-lt"/>
              </a:rPr>
              <a:t>Extracting the week number  and counting distinct users . It groups data weekly  and orders results  to track user engagement trends over time. </a:t>
            </a:r>
            <a:endParaRPr lang="en-US" dirty="0"/>
          </a:p>
          <a:p>
            <a:pPr marL="0" indent="0">
              <a:buNone/>
            </a:pPr>
            <a:r>
              <a:rPr lang="en-US" dirty="0">
                <a:latin typeface="Neue Haas Grotesk Text Pro"/>
              </a:rPr>
              <a:t>Through nested query in sql calculating the user_id and state='active' to get the total count of the users.</a:t>
            </a:r>
          </a:p>
        </p:txBody>
      </p:sp>
      <p:graphicFrame>
        <p:nvGraphicFramePr>
          <p:cNvPr id="4" name="Table 3">
            <a:extLst>
              <a:ext uri="{FF2B5EF4-FFF2-40B4-BE49-F238E27FC236}">
                <a16:creationId xmlns:a16="http://schemas.microsoft.com/office/drawing/2014/main" id="{4E2810BE-ADDC-00C6-0923-297DD0EE2EB6}"/>
              </a:ext>
            </a:extLst>
          </p:cNvPr>
          <p:cNvGraphicFramePr>
            <a:graphicFrameLocks noGrp="1"/>
          </p:cNvGraphicFramePr>
          <p:nvPr>
            <p:extLst>
              <p:ext uri="{D42A27DB-BD31-4B8C-83A1-F6EECF244321}">
                <p14:modId xmlns:p14="http://schemas.microsoft.com/office/powerpoint/2010/main" val="1532675500"/>
              </p:ext>
            </p:extLst>
          </p:nvPr>
        </p:nvGraphicFramePr>
        <p:xfrm>
          <a:off x="6628356" y="5542766"/>
          <a:ext cx="3275884" cy="731520"/>
        </p:xfrm>
        <a:graphic>
          <a:graphicData uri="http://schemas.openxmlformats.org/drawingml/2006/table">
            <a:tbl>
              <a:tblPr firstRow="1" bandRow="1">
                <a:tableStyleId>{5C22544A-7EE6-4342-B048-85BDC9FD1C3A}</a:tableStyleId>
              </a:tblPr>
              <a:tblGrid>
                <a:gridCol w="3275884">
                  <a:extLst>
                    <a:ext uri="{9D8B030D-6E8A-4147-A177-3AD203B41FA5}">
                      <a16:colId xmlns:a16="http://schemas.microsoft.com/office/drawing/2014/main" val="3185999530"/>
                    </a:ext>
                  </a:extLst>
                </a:gridCol>
              </a:tblGrid>
              <a:tr h="305902">
                <a:tc>
                  <a:txBody>
                    <a:bodyPr/>
                    <a:lstStyle/>
                    <a:p>
                      <a:r>
                        <a:rPr lang="en-US" dirty="0" err="1"/>
                        <a:t>Active_users</a:t>
                      </a:r>
                    </a:p>
                  </a:txBody>
                  <a:tcPr/>
                </a:tc>
                <a:extLst>
                  <a:ext uri="{0D108BD9-81ED-4DB2-BD59-A6C34878D82A}">
                    <a16:rowId xmlns:a16="http://schemas.microsoft.com/office/drawing/2014/main" val="440582464"/>
                  </a:ext>
                </a:extLst>
              </a:tr>
              <a:tr h="305902">
                <a:tc>
                  <a:txBody>
                    <a:bodyPr/>
                    <a:lstStyle/>
                    <a:p>
                      <a:r>
                        <a:rPr lang="en-US" dirty="0"/>
                        <a:t>9381</a:t>
                      </a:r>
                    </a:p>
                  </a:txBody>
                  <a:tcPr/>
                </a:tc>
                <a:extLst>
                  <a:ext uri="{0D108BD9-81ED-4DB2-BD59-A6C34878D82A}">
                    <a16:rowId xmlns:a16="http://schemas.microsoft.com/office/drawing/2014/main" val="1779911351"/>
                  </a:ext>
                </a:extLst>
              </a:tr>
            </a:tbl>
          </a:graphicData>
        </a:graphic>
      </p:graphicFrame>
    </p:spTree>
    <p:extLst>
      <p:ext uri="{BB962C8B-B14F-4D97-AF65-F5344CB8AC3E}">
        <p14:creationId xmlns:p14="http://schemas.microsoft.com/office/powerpoint/2010/main" val="1468698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02FC-3C22-93F1-8356-9F53DD210D0F}"/>
              </a:ext>
            </a:extLst>
          </p:cNvPr>
          <p:cNvSpPr>
            <a:spLocks noGrp="1"/>
          </p:cNvSpPr>
          <p:nvPr>
            <p:ph type="title"/>
          </p:nvPr>
        </p:nvSpPr>
        <p:spPr/>
        <p:txBody>
          <a:bodyPr/>
          <a:lstStyle/>
          <a:p>
            <a:endParaRPr lang="en-US"/>
          </a:p>
        </p:txBody>
      </p:sp>
      <p:pic>
        <p:nvPicPr>
          <p:cNvPr id="7" name="Content Placeholder 6" descr="A screenshot of a computer&#10;&#10;AI-generated content may be incorrect.">
            <a:extLst>
              <a:ext uri="{FF2B5EF4-FFF2-40B4-BE49-F238E27FC236}">
                <a16:creationId xmlns:a16="http://schemas.microsoft.com/office/drawing/2014/main" id="{27827C7A-8DA0-2613-47DB-CEDDEB9ED19E}"/>
              </a:ext>
            </a:extLst>
          </p:cNvPr>
          <p:cNvPicPr>
            <a:picLocks noGrp="1" noChangeAspect="1"/>
          </p:cNvPicPr>
          <p:nvPr>
            <p:ph idx="1"/>
          </p:nvPr>
        </p:nvPicPr>
        <p:blipFill>
          <a:blip r:embed="rId2"/>
          <a:stretch>
            <a:fillRect/>
          </a:stretch>
        </p:blipFill>
        <p:spPr>
          <a:xfrm>
            <a:off x="15850" y="-6038"/>
            <a:ext cx="12171122" cy="6201905"/>
          </a:xfrm>
        </p:spPr>
      </p:pic>
    </p:spTree>
    <p:extLst>
      <p:ext uri="{BB962C8B-B14F-4D97-AF65-F5344CB8AC3E}">
        <p14:creationId xmlns:p14="http://schemas.microsoft.com/office/powerpoint/2010/main" val="1221176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5445B-40AA-C203-F9B9-6031D343C14F}"/>
              </a:ext>
            </a:extLst>
          </p:cNvPr>
          <p:cNvSpPr>
            <a:spLocks noGrp="1"/>
          </p:cNvSpPr>
          <p:nvPr>
            <p:ph type="title"/>
          </p:nvPr>
        </p:nvSpPr>
        <p:spPr>
          <a:xfrm>
            <a:off x="4635040" y="455362"/>
            <a:ext cx="6991800" cy="1550419"/>
          </a:xfrm>
        </p:spPr>
        <p:txBody>
          <a:bodyPr>
            <a:normAutofit/>
          </a:bodyPr>
          <a:lstStyle/>
          <a:p>
            <a:r>
              <a:rPr lang="en-US" dirty="0"/>
              <a:t>USER GROWTH ANALYSIS</a:t>
            </a:r>
          </a:p>
        </p:txBody>
      </p:sp>
      <p:pic>
        <p:nvPicPr>
          <p:cNvPr id="5" name="Picture 4" descr="Graph">
            <a:extLst>
              <a:ext uri="{FF2B5EF4-FFF2-40B4-BE49-F238E27FC236}">
                <a16:creationId xmlns:a16="http://schemas.microsoft.com/office/drawing/2014/main" id="{5BBE1D47-F146-F204-83DA-FE65BE3A815D}"/>
              </a:ext>
            </a:extLst>
          </p:cNvPr>
          <p:cNvPicPr>
            <a:picLocks noChangeAspect="1"/>
          </p:cNvPicPr>
          <p:nvPr/>
        </p:nvPicPr>
        <p:blipFill>
          <a:blip r:embed="rId2"/>
          <a:srcRect l="29728" r="32240" b="4"/>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FAE833-E8BA-0F5C-EA9E-F3B07A36D527}"/>
              </a:ext>
            </a:extLst>
          </p:cNvPr>
          <p:cNvSpPr>
            <a:spLocks noGrp="1"/>
          </p:cNvSpPr>
          <p:nvPr>
            <p:ph idx="1"/>
          </p:nvPr>
        </p:nvSpPr>
        <p:spPr>
          <a:xfrm>
            <a:off x="4635040" y="2160016"/>
            <a:ext cx="6991800" cy="3926152"/>
          </a:xfrm>
        </p:spPr>
        <p:txBody>
          <a:bodyPr vert="horz" lIns="91440" tIns="45720" rIns="91440" bIns="45720" rtlCol="0" anchor="t">
            <a:normAutofit/>
          </a:bodyPr>
          <a:lstStyle/>
          <a:p>
            <a:pPr marL="0" indent="0">
              <a:buNone/>
            </a:pPr>
            <a:r>
              <a:rPr lang="en-US" dirty="0">
                <a:latin typeface="Aptos Display"/>
              </a:rPr>
              <a:t>Analyzing the growth of users overtime for a product.</a:t>
            </a:r>
          </a:p>
          <a:p>
            <a:pPr marL="0" indent="0">
              <a:buNone/>
            </a:pPr>
            <a:r>
              <a:rPr lang="en-US" dirty="0">
                <a:latin typeface="Aptos Display"/>
                <a:ea typeface="+mn-lt"/>
                <a:cs typeface="+mn-lt"/>
              </a:rPr>
              <a:t>This project analyzes user growth trends over time by tracking new</a:t>
            </a:r>
            <a:r>
              <a:rPr lang="en-US" b="1" dirty="0">
                <a:latin typeface="Aptos Display"/>
                <a:ea typeface="+mn-lt"/>
                <a:cs typeface="+mn-lt"/>
              </a:rPr>
              <a:t> </a:t>
            </a:r>
            <a:r>
              <a:rPr lang="en-US" dirty="0">
                <a:latin typeface="Aptos Display"/>
                <a:ea typeface="+mn-lt"/>
                <a:cs typeface="+mn-lt"/>
              </a:rPr>
              <a:t>user sign-ups and cumulative user count. The SQL query calculates the number of new users per time period and their cumulative growth.</a:t>
            </a:r>
          </a:p>
          <a:p>
            <a:pPr marL="0" indent="0">
              <a:buNone/>
            </a:pPr>
            <a:r>
              <a:rPr lang="en-US" dirty="0">
                <a:latin typeface="Aptos Display"/>
              </a:rPr>
              <a:t>From the users csv file running the nested query by counting the </a:t>
            </a:r>
            <a:r>
              <a:rPr lang="en-US" dirty="0" err="1">
                <a:latin typeface="Aptos Display"/>
              </a:rPr>
              <a:t>user_id</a:t>
            </a:r>
            <a:r>
              <a:rPr lang="en-US" dirty="0">
                <a:latin typeface="Aptos Display"/>
              </a:rPr>
              <a:t> and adding the user_id count over date </a:t>
            </a:r>
            <a:r>
              <a:rPr lang="en-US" dirty="0" err="1">
                <a:latin typeface="Aptos Display"/>
              </a:rPr>
              <a:t>aas</a:t>
            </a:r>
            <a:r>
              <a:rPr lang="en-US" dirty="0">
                <a:latin typeface="Aptos Display"/>
              </a:rPr>
              <a:t> </a:t>
            </a:r>
            <a:r>
              <a:rPr lang="en-US" dirty="0" err="1">
                <a:latin typeface="Aptos Display"/>
              </a:rPr>
              <a:t>activated_at</a:t>
            </a:r>
            <a:r>
              <a:rPr lang="en-US" dirty="0">
                <a:latin typeface="Aptos Display"/>
              </a:rPr>
              <a:t> to get cumulative user.</a:t>
            </a:r>
          </a:p>
          <a:p>
            <a:pPr marL="0" indent="0">
              <a:buNone/>
            </a:pPr>
            <a:endParaRPr lang="en-US">
              <a:latin typeface="Aptos Display"/>
            </a:endParaRPr>
          </a:p>
        </p:txBody>
      </p:sp>
      <p:graphicFrame>
        <p:nvGraphicFramePr>
          <p:cNvPr id="4" name="Table 3">
            <a:extLst>
              <a:ext uri="{FF2B5EF4-FFF2-40B4-BE49-F238E27FC236}">
                <a16:creationId xmlns:a16="http://schemas.microsoft.com/office/drawing/2014/main" id="{930BB0B5-A04D-8079-9E31-E3D39D9F8D67}"/>
              </a:ext>
            </a:extLst>
          </p:cNvPr>
          <p:cNvGraphicFramePr>
            <a:graphicFrameLocks noGrp="1"/>
          </p:cNvGraphicFramePr>
          <p:nvPr>
            <p:extLst>
              <p:ext uri="{D42A27DB-BD31-4B8C-83A1-F6EECF244321}">
                <p14:modId xmlns:p14="http://schemas.microsoft.com/office/powerpoint/2010/main" val="2112838516"/>
              </p:ext>
            </p:extLst>
          </p:nvPr>
        </p:nvGraphicFramePr>
        <p:xfrm>
          <a:off x="4424148" y="5720686"/>
          <a:ext cx="6150804" cy="735386"/>
        </p:xfrm>
        <a:graphic>
          <a:graphicData uri="http://schemas.openxmlformats.org/drawingml/2006/table">
            <a:tbl>
              <a:tblPr firstRow="1" bandRow="1">
                <a:tableStyleId>{5C22544A-7EE6-4342-B048-85BDC9FD1C3A}</a:tableStyleId>
              </a:tblPr>
              <a:tblGrid>
                <a:gridCol w="2050268">
                  <a:extLst>
                    <a:ext uri="{9D8B030D-6E8A-4147-A177-3AD203B41FA5}">
                      <a16:colId xmlns:a16="http://schemas.microsoft.com/office/drawing/2014/main" val="3889500698"/>
                    </a:ext>
                  </a:extLst>
                </a:gridCol>
                <a:gridCol w="2050268">
                  <a:extLst>
                    <a:ext uri="{9D8B030D-6E8A-4147-A177-3AD203B41FA5}">
                      <a16:colId xmlns:a16="http://schemas.microsoft.com/office/drawing/2014/main" val="3107383169"/>
                    </a:ext>
                  </a:extLst>
                </a:gridCol>
                <a:gridCol w="2050268">
                  <a:extLst>
                    <a:ext uri="{9D8B030D-6E8A-4147-A177-3AD203B41FA5}">
                      <a16:colId xmlns:a16="http://schemas.microsoft.com/office/drawing/2014/main" val="1766201607"/>
                    </a:ext>
                  </a:extLst>
                </a:gridCol>
              </a:tblGrid>
              <a:tr h="369626">
                <a:tc>
                  <a:txBody>
                    <a:bodyPr/>
                    <a:lstStyle/>
                    <a:p>
                      <a:r>
                        <a:rPr lang="en-US" dirty="0"/>
                        <a:t>date</a:t>
                      </a:r>
                    </a:p>
                  </a:txBody>
                  <a:tcPr/>
                </a:tc>
                <a:tc>
                  <a:txBody>
                    <a:bodyPr/>
                    <a:lstStyle/>
                    <a:p>
                      <a:r>
                        <a:rPr lang="en-US" dirty="0" err="1"/>
                        <a:t>New_user</a:t>
                      </a:r>
                    </a:p>
                  </a:txBody>
                  <a:tcPr/>
                </a:tc>
                <a:tc>
                  <a:txBody>
                    <a:bodyPr/>
                    <a:lstStyle/>
                    <a:p>
                      <a:r>
                        <a:rPr lang="en-US" dirty="0" err="1"/>
                        <a:t>Cumulative_user</a:t>
                      </a:r>
                    </a:p>
                  </a:txBody>
                  <a:tcPr/>
                </a:tc>
                <a:extLst>
                  <a:ext uri="{0D108BD9-81ED-4DB2-BD59-A6C34878D82A}">
                    <a16:rowId xmlns:a16="http://schemas.microsoft.com/office/drawing/2014/main" val="1625125848"/>
                  </a:ext>
                </a:extLst>
              </a:tr>
              <a:tr h="360502">
                <a:tc>
                  <a:txBody>
                    <a:bodyPr/>
                    <a:lstStyle/>
                    <a:p>
                      <a:r>
                        <a:rPr lang="en-US" dirty="0"/>
                        <a:t>null</a:t>
                      </a:r>
                    </a:p>
                  </a:txBody>
                  <a:tcPr/>
                </a:tc>
                <a:tc>
                  <a:txBody>
                    <a:bodyPr/>
                    <a:lstStyle/>
                    <a:p>
                      <a:r>
                        <a:rPr lang="en-US" dirty="0"/>
                        <a:t>9381</a:t>
                      </a:r>
                    </a:p>
                  </a:txBody>
                  <a:tcPr/>
                </a:tc>
                <a:tc>
                  <a:txBody>
                    <a:bodyPr/>
                    <a:lstStyle/>
                    <a:p>
                      <a:r>
                        <a:rPr lang="en-US" dirty="0"/>
                        <a:t>9381</a:t>
                      </a:r>
                    </a:p>
                  </a:txBody>
                  <a:tcPr/>
                </a:tc>
                <a:extLst>
                  <a:ext uri="{0D108BD9-81ED-4DB2-BD59-A6C34878D82A}">
                    <a16:rowId xmlns:a16="http://schemas.microsoft.com/office/drawing/2014/main" val="3131071329"/>
                  </a:ext>
                </a:extLst>
              </a:tr>
            </a:tbl>
          </a:graphicData>
        </a:graphic>
      </p:graphicFrame>
    </p:spTree>
    <p:extLst>
      <p:ext uri="{BB962C8B-B14F-4D97-AF65-F5344CB8AC3E}">
        <p14:creationId xmlns:p14="http://schemas.microsoft.com/office/powerpoint/2010/main" val="2073593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55AC1-2B89-5591-2D26-BF02EDFFEB1F}"/>
              </a:ext>
            </a:extLst>
          </p:cNvPr>
          <p:cNvSpPr>
            <a:spLocks noGrp="1"/>
          </p:cNvSpPr>
          <p:nvPr>
            <p:ph type="title"/>
          </p:nvPr>
        </p:nvSpPr>
        <p:spPr/>
        <p:txBody>
          <a:bodyPr/>
          <a:lstStyle/>
          <a:p>
            <a:endParaRPr lang="en-US"/>
          </a:p>
        </p:txBody>
      </p:sp>
      <p:pic>
        <p:nvPicPr>
          <p:cNvPr id="4" name="Content Placeholder 3" descr="A screenshot of a computer program&#10;&#10;AI-generated content may be incorrect.">
            <a:extLst>
              <a:ext uri="{FF2B5EF4-FFF2-40B4-BE49-F238E27FC236}">
                <a16:creationId xmlns:a16="http://schemas.microsoft.com/office/drawing/2014/main" id="{D2216A88-C6D1-1F0F-0977-C4598F450437}"/>
              </a:ext>
            </a:extLst>
          </p:cNvPr>
          <p:cNvPicPr>
            <a:picLocks noGrp="1" noChangeAspect="1"/>
          </p:cNvPicPr>
          <p:nvPr>
            <p:ph idx="1"/>
          </p:nvPr>
        </p:nvPicPr>
        <p:blipFill>
          <a:blip r:embed="rId2"/>
          <a:stretch>
            <a:fillRect/>
          </a:stretch>
        </p:blipFill>
        <p:spPr>
          <a:xfrm>
            <a:off x="360316" y="334549"/>
            <a:ext cx="11649203" cy="5666866"/>
          </a:xfrm>
        </p:spPr>
      </p:pic>
    </p:spTree>
    <p:extLst>
      <p:ext uri="{BB962C8B-B14F-4D97-AF65-F5344CB8AC3E}">
        <p14:creationId xmlns:p14="http://schemas.microsoft.com/office/powerpoint/2010/main" val="2114500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5204B-FAB6-01E9-B670-D8F2984B2501}"/>
              </a:ext>
            </a:extLst>
          </p:cNvPr>
          <p:cNvSpPr>
            <a:spLocks noGrp="1"/>
          </p:cNvSpPr>
          <p:nvPr>
            <p:ph type="title"/>
          </p:nvPr>
        </p:nvSpPr>
        <p:spPr>
          <a:xfrm>
            <a:off x="1587710" y="455362"/>
            <a:ext cx="9486690" cy="1550419"/>
          </a:xfrm>
        </p:spPr>
        <p:txBody>
          <a:bodyPr>
            <a:normAutofit/>
          </a:bodyPr>
          <a:lstStyle/>
          <a:p>
            <a:r>
              <a:rPr lang="en-US" dirty="0"/>
              <a:t>WEEKLY RETENTION ANALYSIS:-</a:t>
            </a:r>
          </a:p>
        </p:txBody>
      </p:sp>
      <p:sp>
        <p:nvSpPr>
          <p:cNvPr id="19" name="Content Placeholder 2">
            <a:extLst>
              <a:ext uri="{FF2B5EF4-FFF2-40B4-BE49-F238E27FC236}">
                <a16:creationId xmlns:a16="http://schemas.microsoft.com/office/drawing/2014/main" id="{7E69BBA5-0E4A-9873-77AF-5F5AA0C8F96D}"/>
              </a:ext>
            </a:extLst>
          </p:cNvPr>
          <p:cNvSpPr>
            <a:spLocks noGrp="1"/>
          </p:cNvSpPr>
          <p:nvPr>
            <p:ph idx="1"/>
          </p:nvPr>
        </p:nvSpPr>
        <p:spPr>
          <a:xfrm>
            <a:off x="4470710" y="1455455"/>
            <a:ext cx="7559032" cy="5245169"/>
          </a:xfrm>
        </p:spPr>
        <p:txBody>
          <a:bodyPr vert="horz" lIns="91440" tIns="45720" rIns="91440" bIns="45720" rtlCol="0" anchor="t">
            <a:normAutofit lnSpcReduction="10000"/>
          </a:bodyPr>
          <a:lstStyle/>
          <a:p>
            <a:pPr marL="0" indent="0">
              <a:lnSpc>
                <a:spcPct val="100000"/>
              </a:lnSpc>
              <a:buNone/>
            </a:pPr>
            <a:r>
              <a:rPr lang="en-US" sz="2000" dirty="0">
                <a:ea typeface="+mn-lt"/>
                <a:cs typeface="+mn-lt"/>
              </a:rPr>
              <a:t>This project analyzes user retention on a weekly basis by tracking user cohorts based on their sign-up week and measuring how many users remain active in subsequent weeks. </a:t>
            </a:r>
          </a:p>
          <a:p>
            <a:pPr marL="0" indent="0">
              <a:lnSpc>
                <a:spcPct val="100000"/>
              </a:lnSpc>
              <a:buNone/>
            </a:pPr>
            <a:r>
              <a:rPr lang="en-US" sz="2000" dirty="0">
                <a:ea typeface="+mn-lt"/>
                <a:cs typeface="+mn-lt"/>
              </a:rPr>
              <a:t>The SQL query assigns users to cohorts based on their signup date, then calculates weekly retention rates by comparing cohort users who return each week. This helps businesses assess user stickiness, engagement</a:t>
            </a:r>
            <a:r>
              <a:rPr lang="en-US" sz="2000" b="1" dirty="0">
                <a:ea typeface="+mn-lt"/>
                <a:cs typeface="+mn-lt"/>
              </a:rPr>
              <a:t> </a:t>
            </a:r>
            <a:r>
              <a:rPr lang="en-US" sz="2000" dirty="0">
                <a:ea typeface="+mn-lt"/>
                <a:cs typeface="+mn-lt"/>
              </a:rPr>
              <a:t>trends, and product effectiveness over time.</a:t>
            </a:r>
          </a:p>
          <a:p>
            <a:pPr marL="0" indent="0">
              <a:buNone/>
            </a:pPr>
            <a:r>
              <a:rPr lang="en-US" sz="2400" dirty="0">
                <a:latin typeface="Aptos Display"/>
                <a:ea typeface="+mn-lt"/>
                <a:cs typeface="+mn-lt"/>
              </a:rPr>
              <a:t>Grouping users into cohorts based on their signup .</a:t>
            </a:r>
            <a:endParaRPr lang="en-US" sz="2400" dirty="0">
              <a:latin typeface="Aptos Display"/>
            </a:endParaRPr>
          </a:p>
          <a:p>
            <a:pPr marL="0" indent="0">
              <a:buNone/>
            </a:pPr>
            <a:r>
              <a:rPr lang="en-US" sz="2400" dirty="0">
                <a:latin typeface="Aptos Display"/>
                <a:ea typeface="+mn-lt"/>
                <a:cs typeface="+mn-lt"/>
              </a:rPr>
              <a:t>Counting active users who returned in subsequent weeks </a:t>
            </a:r>
            <a:r>
              <a:rPr lang="en-US" sz="2400" dirty="0">
                <a:latin typeface="Aptos Display"/>
              </a:rPr>
              <a:t>using</a:t>
            </a:r>
            <a:r>
              <a:rPr lang="en-US" sz="2400" dirty="0">
                <a:latin typeface="Aptos Display"/>
                <a:ea typeface="+mn-lt"/>
                <a:cs typeface="+mn-lt"/>
              </a:rPr>
              <a:t> event data .</a:t>
            </a:r>
            <a:endParaRPr lang="en-US" sz="2400" dirty="0">
              <a:latin typeface="Aptos Display"/>
            </a:endParaRPr>
          </a:p>
          <a:p>
            <a:pPr marL="0" indent="0">
              <a:buNone/>
            </a:pPr>
            <a:r>
              <a:rPr lang="en-US" sz="2400" dirty="0">
                <a:latin typeface="Aptos Display"/>
                <a:ea typeface="+mn-lt"/>
                <a:cs typeface="+mn-lt"/>
              </a:rPr>
              <a:t>Calculating retention rates as </a:t>
            </a:r>
            <a:r>
              <a:rPr lang="en-US" sz="2400" dirty="0" err="1">
                <a:latin typeface="Aptos Display"/>
              </a:rPr>
              <a:t>retained_users</a:t>
            </a:r>
            <a:r>
              <a:rPr lang="en-US" sz="2400" dirty="0">
                <a:latin typeface="Aptos Display"/>
                <a:ea typeface="+mn-lt"/>
                <a:cs typeface="+mn-lt"/>
              </a:rPr>
              <a:t> divided by initial cohort size, enabling cohort-based retention analysis.</a:t>
            </a:r>
            <a:endParaRPr lang="en-US" sz="2400" dirty="0">
              <a:latin typeface="Aptos Display"/>
            </a:endParaRPr>
          </a:p>
          <a:p>
            <a:pPr marL="0" indent="0">
              <a:lnSpc>
                <a:spcPct val="100000"/>
              </a:lnSpc>
              <a:buNone/>
            </a:pPr>
            <a:endParaRPr lang="en-US" sz="2000" dirty="0"/>
          </a:p>
        </p:txBody>
      </p:sp>
      <p:pic>
        <p:nvPicPr>
          <p:cNvPr id="7" name="Graphic 6" descr="Statistics">
            <a:extLst>
              <a:ext uri="{FF2B5EF4-FFF2-40B4-BE49-F238E27FC236}">
                <a16:creationId xmlns:a16="http://schemas.microsoft.com/office/drawing/2014/main" id="{95EBB66A-4A98-AD80-D10E-0841A7F910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492" y="1601338"/>
            <a:ext cx="3571164" cy="3571164"/>
          </a:xfrm>
          <a:prstGeom prst="rect">
            <a:avLst/>
          </a:prstGeom>
        </p:spPr>
      </p:pic>
      <p:graphicFrame>
        <p:nvGraphicFramePr>
          <p:cNvPr id="21" name="Table 20">
            <a:extLst>
              <a:ext uri="{FF2B5EF4-FFF2-40B4-BE49-F238E27FC236}">
                <a16:creationId xmlns:a16="http://schemas.microsoft.com/office/drawing/2014/main" id="{4D4D9135-EBD2-0F35-43BA-B72DDFDE1ECD}"/>
              </a:ext>
            </a:extLst>
          </p:cNvPr>
          <p:cNvGraphicFramePr>
            <a:graphicFrameLocks noGrp="1"/>
          </p:cNvGraphicFramePr>
          <p:nvPr>
            <p:extLst>
              <p:ext uri="{D42A27DB-BD31-4B8C-83A1-F6EECF244321}">
                <p14:modId xmlns:p14="http://schemas.microsoft.com/office/powerpoint/2010/main" val="3711662668"/>
              </p:ext>
            </p:extLst>
          </p:nvPr>
        </p:nvGraphicFramePr>
        <p:xfrm>
          <a:off x="125104" y="5493223"/>
          <a:ext cx="4403144" cy="827935"/>
        </p:xfrm>
        <a:graphic>
          <a:graphicData uri="http://schemas.openxmlformats.org/drawingml/2006/table">
            <a:tbl>
              <a:tblPr firstRow="1" bandRow="1">
                <a:tableStyleId>{5C22544A-7EE6-4342-B048-85BDC9FD1C3A}</a:tableStyleId>
              </a:tblPr>
              <a:tblGrid>
                <a:gridCol w="2201572">
                  <a:extLst>
                    <a:ext uri="{9D8B030D-6E8A-4147-A177-3AD203B41FA5}">
                      <a16:colId xmlns:a16="http://schemas.microsoft.com/office/drawing/2014/main" val="2433699125"/>
                    </a:ext>
                  </a:extLst>
                </a:gridCol>
                <a:gridCol w="2201572">
                  <a:extLst>
                    <a:ext uri="{9D8B030D-6E8A-4147-A177-3AD203B41FA5}">
                      <a16:colId xmlns:a16="http://schemas.microsoft.com/office/drawing/2014/main" val="3297341973"/>
                    </a:ext>
                  </a:extLst>
                </a:gridCol>
              </a:tblGrid>
              <a:tr h="454925">
                <a:tc>
                  <a:txBody>
                    <a:bodyPr/>
                    <a:lstStyle/>
                    <a:p>
                      <a:r>
                        <a:rPr lang="en-US" dirty="0" err="1"/>
                        <a:t>Retained_user</a:t>
                      </a:r>
                    </a:p>
                  </a:txBody>
                  <a:tcPr/>
                </a:tc>
                <a:tc>
                  <a:txBody>
                    <a:bodyPr/>
                    <a:lstStyle/>
                    <a:p>
                      <a:r>
                        <a:rPr lang="en-US" dirty="0" err="1"/>
                        <a:t>Retention_rate</a:t>
                      </a:r>
                    </a:p>
                  </a:txBody>
                  <a:tcPr/>
                </a:tc>
                <a:extLst>
                  <a:ext uri="{0D108BD9-81ED-4DB2-BD59-A6C34878D82A}">
                    <a16:rowId xmlns:a16="http://schemas.microsoft.com/office/drawing/2014/main" val="1580565551"/>
                  </a:ext>
                </a:extLst>
              </a:tr>
              <a:tr h="373010">
                <a:tc>
                  <a:txBody>
                    <a:bodyPr/>
                    <a:lstStyle/>
                    <a:p>
                      <a:r>
                        <a:rPr lang="en-US" dirty="0"/>
                        <a:t>4107</a:t>
                      </a:r>
                    </a:p>
                  </a:txBody>
                  <a:tcPr/>
                </a:tc>
                <a:tc>
                  <a:txBody>
                    <a:bodyPr/>
                    <a:lstStyle/>
                    <a:p>
                      <a:r>
                        <a:rPr lang="en-US" dirty="0"/>
                        <a:t>1.00</a:t>
                      </a:r>
                    </a:p>
                  </a:txBody>
                  <a:tcPr/>
                </a:tc>
                <a:extLst>
                  <a:ext uri="{0D108BD9-81ED-4DB2-BD59-A6C34878D82A}">
                    <a16:rowId xmlns:a16="http://schemas.microsoft.com/office/drawing/2014/main" val="2511559396"/>
                  </a:ext>
                </a:extLst>
              </a:tr>
            </a:tbl>
          </a:graphicData>
        </a:graphic>
      </p:graphicFrame>
    </p:spTree>
    <p:extLst>
      <p:ext uri="{BB962C8B-B14F-4D97-AF65-F5344CB8AC3E}">
        <p14:creationId xmlns:p14="http://schemas.microsoft.com/office/powerpoint/2010/main" val="1550677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F1B92-7548-1746-55F3-7BE58212D1FA}"/>
              </a:ext>
            </a:extLst>
          </p:cNvPr>
          <p:cNvSpPr>
            <a:spLocks noGrp="1"/>
          </p:cNvSpPr>
          <p:nvPr>
            <p:ph type="title"/>
          </p:nvPr>
        </p:nvSpPr>
        <p:spPr>
          <a:xfrm flipV="1">
            <a:off x="10867408" y="53809"/>
            <a:ext cx="206992" cy="370238"/>
          </a:xfrm>
        </p:spPr>
        <p:txBody>
          <a:bodyPr>
            <a:normAutofit fontScale="90000"/>
          </a:bodyPr>
          <a:lstStyle/>
          <a:p>
            <a:endParaRPr lang="en-US"/>
          </a:p>
        </p:txBody>
      </p:sp>
      <p:pic>
        <p:nvPicPr>
          <p:cNvPr id="4" name="Content Placeholder 3" descr="A screenshot of a computer program&#10;&#10;AI-generated content may be incorrect.">
            <a:extLst>
              <a:ext uri="{FF2B5EF4-FFF2-40B4-BE49-F238E27FC236}">
                <a16:creationId xmlns:a16="http://schemas.microsoft.com/office/drawing/2014/main" id="{8F38B7DA-E517-864C-B93A-EB0C5D420D86}"/>
              </a:ext>
            </a:extLst>
          </p:cNvPr>
          <p:cNvPicPr>
            <a:picLocks noGrp="1" noChangeAspect="1"/>
          </p:cNvPicPr>
          <p:nvPr>
            <p:ph idx="1"/>
          </p:nvPr>
        </p:nvPicPr>
        <p:blipFill>
          <a:blip r:embed="rId2"/>
          <a:stretch>
            <a:fillRect/>
          </a:stretch>
        </p:blipFill>
        <p:spPr>
          <a:xfrm>
            <a:off x="694344" y="838370"/>
            <a:ext cx="10991588" cy="5556924"/>
          </a:xfrm>
        </p:spPr>
      </p:pic>
    </p:spTree>
    <p:extLst>
      <p:ext uri="{BB962C8B-B14F-4D97-AF65-F5344CB8AC3E}">
        <p14:creationId xmlns:p14="http://schemas.microsoft.com/office/powerpoint/2010/main" val="3367329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1" name="Rectangle 4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43" name="Rectangle 4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17ABD-7938-02B6-E851-6045806798E6}"/>
              </a:ext>
            </a:extLst>
          </p:cNvPr>
          <p:cNvSpPr>
            <a:spLocks noGrp="1"/>
          </p:cNvSpPr>
          <p:nvPr>
            <p:ph type="title"/>
          </p:nvPr>
        </p:nvSpPr>
        <p:spPr>
          <a:xfrm>
            <a:off x="5434251" y="224182"/>
            <a:ext cx="6440774" cy="6488404"/>
          </a:xfrm>
        </p:spPr>
        <p:txBody>
          <a:bodyPr vert="horz" lIns="91440" tIns="45720" rIns="91440" bIns="45720" rtlCol="0" anchor="t">
            <a:normAutofit fontScale="90000"/>
          </a:bodyPr>
          <a:lstStyle/>
          <a:p>
            <a:pPr>
              <a:lnSpc>
                <a:spcPct val="90000"/>
              </a:lnSpc>
            </a:pPr>
            <a:r>
              <a:rPr lang="en-US" sz="6000" dirty="0"/>
              <a:t> </a:t>
            </a:r>
            <a:r>
              <a:rPr lang="en-US" sz="4000" dirty="0"/>
              <a:t>JOB DATA ANALYTICS</a:t>
            </a:r>
            <a:br>
              <a:rPr lang="en-US" sz="4000" dirty="0"/>
            </a:br>
            <a:br>
              <a:rPr lang="en-US" sz="4000" dirty="0"/>
            </a:br>
            <a:r>
              <a:rPr lang="en-US" sz="2800" dirty="0">
                <a:latin typeface="Arial Rounded MT Bold"/>
              </a:rPr>
              <a:t>Using the case-1 dataset , solving out different problems which arise in a company.</a:t>
            </a:r>
            <a:br>
              <a:rPr lang="en-US" sz="2800" dirty="0">
                <a:latin typeface="Arial Rounded MT Bold"/>
              </a:rPr>
            </a:br>
            <a:r>
              <a:rPr lang="en-US" sz="2800" dirty="0">
                <a:latin typeface="Arial Rounded MT Bold"/>
              </a:rPr>
              <a:t>The data includes id, language,  </a:t>
            </a:r>
            <a:r>
              <a:rPr lang="en-US" sz="2800" dirty="0" err="1">
                <a:latin typeface="Arial Rounded MT Bold"/>
              </a:rPr>
              <a:t>actor_id</a:t>
            </a:r>
            <a:r>
              <a:rPr lang="en-US" sz="2800" dirty="0">
                <a:latin typeface="Arial Rounded MT Bold"/>
              </a:rPr>
              <a:t> , time spent &amp; org.</a:t>
            </a:r>
            <a:br>
              <a:rPr lang="en-US" sz="2800" dirty="0">
                <a:latin typeface="Arial Rounded MT Bold"/>
              </a:rPr>
            </a:br>
            <a:r>
              <a:rPr lang="en-US" sz="2800" dirty="0">
                <a:latin typeface="Arial Rounded MT Bold"/>
              </a:rPr>
              <a:t>Analysis performed in the project:-</a:t>
            </a:r>
            <a:br>
              <a:rPr lang="en-US" sz="2800" dirty="0">
                <a:latin typeface="Arial Rounded MT Bold"/>
              </a:rPr>
            </a:br>
            <a:br>
              <a:rPr lang="en-US" sz="2800" dirty="0">
                <a:latin typeface="Arial Rounded MT Bold"/>
              </a:rPr>
            </a:br>
            <a:r>
              <a:rPr lang="en-US" sz="2800" dirty="0">
                <a:latin typeface="Arial Rounded MT Bold"/>
              </a:rPr>
              <a:t>*Job Review overtime</a:t>
            </a:r>
            <a:br>
              <a:rPr lang="en-US" sz="2800" dirty="0">
                <a:latin typeface="Arial Rounded MT Bold"/>
              </a:rPr>
            </a:br>
            <a:br>
              <a:rPr lang="en-US" sz="2800" dirty="0">
                <a:latin typeface="Arial Rounded MT Bold"/>
              </a:rPr>
            </a:br>
            <a:r>
              <a:rPr lang="en-US" sz="2800" dirty="0">
                <a:latin typeface="Arial Rounded MT Bold"/>
              </a:rPr>
              <a:t>*Throughput Analysis</a:t>
            </a:r>
            <a:br>
              <a:rPr lang="en-US" sz="2800" dirty="0">
                <a:latin typeface="Arial Rounded MT Bold"/>
              </a:rPr>
            </a:br>
            <a:br>
              <a:rPr lang="en-US" sz="2800" dirty="0">
                <a:latin typeface="Arial Rounded MT Bold"/>
              </a:rPr>
            </a:br>
            <a:r>
              <a:rPr lang="en-US" sz="2800" dirty="0">
                <a:latin typeface="Arial Rounded MT Bold"/>
              </a:rPr>
              <a:t>*Language Share Analysis</a:t>
            </a:r>
            <a:br>
              <a:rPr lang="en-US" sz="2800" dirty="0">
                <a:latin typeface="Arial Rounded MT Bold"/>
              </a:rPr>
            </a:br>
            <a:br>
              <a:rPr lang="en-US" sz="2800" dirty="0">
                <a:latin typeface="Arial Rounded MT Bold"/>
              </a:rPr>
            </a:br>
            <a:r>
              <a:rPr lang="en-US" sz="2800" dirty="0">
                <a:latin typeface="Arial Rounded MT Bold"/>
              </a:rPr>
              <a:t>*Duplicate Row Detection</a:t>
            </a:r>
            <a:br>
              <a:rPr lang="en-US" sz="6000" dirty="0"/>
            </a:br>
            <a:endParaRPr lang="en-US" sz="6000"/>
          </a:p>
        </p:txBody>
      </p:sp>
      <p:pic>
        <p:nvPicPr>
          <p:cNvPr id="5" name="Picture 4" descr="3D Hologram from iPad">
            <a:extLst>
              <a:ext uri="{FF2B5EF4-FFF2-40B4-BE49-F238E27FC236}">
                <a16:creationId xmlns:a16="http://schemas.microsoft.com/office/drawing/2014/main" id="{2DB913BE-680B-6517-3421-D4152DE49E01}"/>
              </a:ext>
            </a:extLst>
          </p:cNvPr>
          <p:cNvPicPr>
            <a:picLocks noChangeAspect="1"/>
          </p:cNvPicPr>
          <p:nvPr/>
        </p:nvPicPr>
        <p:blipFill>
          <a:blip r:embed="rId2"/>
          <a:srcRect l="19553" r="30760" b="-1"/>
          <a:stretch/>
        </p:blipFill>
        <p:spPr>
          <a:xfrm>
            <a:off x="1778" y="10"/>
            <a:ext cx="5104833" cy="6857990"/>
          </a:xfrm>
          <a:prstGeom prst="rect">
            <a:avLst/>
          </a:prstGeom>
        </p:spPr>
      </p:pic>
      <p:sp>
        <p:nvSpPr>
          <p:cNvPr id="45" name="Rectangle 44">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Rectangle 4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189233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6887F-FBE4-E903-E815-01C9C27DEDF5}"/>
              </a:ext>
            </a:extLst>
          </p:cNvPr>
          <p:cNvSpPr>
            <a:spLocks noGrp="1"/>
          </p:cNvSpPr>
          <p:nvPr>
            <p:ph type="title"/>
          </p:nvPr>
        </p:nvSpPr>
        <p:spPr>
          <a:xfrm>
            <a:off x="3311089" y="142212"/>
            <a:ext cx="8677125" cy="1341652"/>
          </a:xfrm>
        </p:spPr>
        <p:txBody>
          <a:bodyPr>
            <a:normAutofit/>
          </a:bodyPr>
          <a:lstStyle/>
          <a:p>
            <a:pPr algn="ctr"/>
            <a:r>
              <a:rPr lang="en-US" sz="4100" dirty="0"/>
              <a:t>WEEKLY ENGAGEMENT PER DEVICE</a:t>
            </a:r>
            <a:endParaRPr lang="en-US" dirty="0"/>
          </a:p>
        </p:txBody>
      </p:sp>
      <p:pic>
        <p:nvPicPr>
          <p:cNvPr id="5" name="Picture 4" descr="Person watching empty phone">
            <a:extLst>
              <a:ext uri="{FF2B5EF4-FFF2-40B4-BE49-F238E27FC236}">
                <a16:creationId xmlns:a16="http://schemas.microsoft.com/office/drawing/2014/main" id="{609853D9-E4F8-692B-66AA-63EF0455BEE3}"/>
              </a:ext>
            </a:extLst>
          </p:cNvPr>
          <p:cNvPicPr>
            <a:picLocks noChangeAspect="1"/>
          </p:cNvPicPr>
          <p:nvPr/>
        </p:nvPicPr>
        <p:blipFill>
          <a:blip r:embed="rId2"/>
          <a:srcRect l="44087" r="10672" b="-10"/>
          <a:stretch/>
        </p:blipFill>
        <p:spPr>
          <a:xfrm>
            <a:off x="20" y="135709"/>
            <a:ext cx="3304681" cy="6586592"/>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D7CD13-268E-BBCA-F091-8B8FF4566AA1}"/>
              </a:ext>
            </a:extLst>
          </p:cNvPr>
          <p:cNvSpPr>
            <a:spLocks noGrp="1"/>
          </p:cNvSpPr>
          <p:nvPr>
            <p:ph idx="1"/>
          </p:nvPr>
        </p:nvSpPr>
        <p:spPr>
          <a:xfrm>
            <a:off x="3446787" y="1491962"/>
            <a:ext cx="8551865" cy="4594206"/>
          </a:xfrm>
        </p:spPr>
        <p:txBody>
          <a:bodyPr vert="horz" lIns="91440" tIns="45720" rIns="91440" bIns="45720" rtlCol="0" anchor="t">
            <a:normAutofit/>
          </a:bodyPr>
          <a:lstStyle/>
          <a:p>
            <a:pPr marL="0" indent="0">
              <a:buNone/>
            </a:pPr>
            <a:r>
              <a:rPr lang="en-US" dirty="0">
                <a:latin typeface="Aptos Display"/>
                <a:ea typeface="+mn-lt"/>
                <a:cs typeface="+mn-lt"/>
              </a:rPr>
              <a:t>This project analyzes user engagement on a weekly basis across different devices. </a:t>
            </a:r>
            <a:endParaRPr lang="en-US" dirty="0">
              <a:latin typeface="Aptos Display"/>
            </a:endParaRPr>
          </a:p>
          <a:p>
            <a:pPr marL="0" indent="0">
              <a:buNone/>
            </a:pPr>
            <a:r>
              <a:rPr lang="en-US" dirty="0">
                <a:latin typeface="Aptos Display"/>
                <a:ea typeface="+mn-lt"/>
                <a:cs typeface="+mn-lt"/>
              </a:rPr>
              <a:t>The SQL query groups users by device type and week to calculate the number of active users per</a:t>
            </a:r>
            <a:r>
              <a:rPr lang="en-US" b="1" dirty="0">
                <a:latin typeface="Aptos Display"/>
                <a:ea typeface="+mn-lt"/>
                <a:cs typeface="+mn-lt"/>
              </a:rPr>
              <a:t> </a:t>
            </a:r>
            <a:r>
              <a:rPr lang="en-US" dirty="0">
                <a:latin typeface="Aptos Display"/>
                <a:ea typeface="+mn-lt"/>
                <a:cs typeface="+mn-lt"/>
              </a:rPr>
              <a:t>weekly.</a:t>
            </a:r>
          </a:p>
          <a:p>
            <a:pPr marL="0" indent="0">
              <a:buNone/>
            </a:pPr>
            <a:r>
              <a:rPr lang="en-US" dirty="0">
                <a:latin typeface="Aptos Display"/>
                <a:ea typeface="+mn-lt"/>
                <a:cs typeface="+mn-lt"/>
              </a:rPr>
              <a:t> This helps in understanding device-specific engagement trends, optimizing platform performance, and tailoring user experiences for specific devices.</a:t>
            </a:r>
          </a:p>
          <a:p>
            <a:pPr marL="0" indent="0">
              <a:buNone/>
            </a:pPr>
            <a:r>
              <a:rPr lang="en-US" dirty="0">
                <a:latin typeface="Aptos Display"/>
              </a:rPr>
              <a:t>Using the </a:t>
            </a:r>
            <a:r>
              <a:rPr lang="en-US" dirty="0" err="1">
                <a:latin typeface="Aptos Display"/>
              </a:rPr>
              <a:t>email_events</a:t>
            </a:r>
            <a:r>
              <a:rPr lang="en-US" dirty="0">
                <a:latin typeface="Aptos Display"/>
              </a:rPr>
              <a:t> csv file .</a:t>
            </a:r>
          </a:p>
          <a:p>
            <a:pPr marL="0" indent="0">
              <a:buNone/>
            </a:pPr>
            <a:r>
              <a:rPr lang="en-US" dirty="0">
                <a:latin typeface="Aptos Display"/>
                <a:ea typeface="+mn-lt"/>
                <a:cs typeface="+mn-lt"/>
              </a:rPr>
              <a:t>The query calculates the number of distinct users performing each action  on specific dates. It groups the data by date and action, counts users per group, and returns the results ordered by date and action.</a:t>
            </a:r>
          </a:p>
          <a:p>
            <a:endParaRPr lang="en-US" dirty="0"/>
          </a:p>
        </p:txBody>
      </p:sp>
    </p:spTree>
    <p:extLst>
      <p:ext uri="{BB962C8B-B14F-4D97-AF65-F5344CB8AC3E}">
        <p14:creationId xmlns:p14="http://schemas.microsoft.com/office/powerpoint/2010/main" val="4051981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E905-59F5-BF09-54A1-C90E8A8D94C6}"/>
              </a:ext>
            </a:extLst>
          </p:cNvPr>
          <p:cNvSpPr>
            <a:spLocks noGrp="1"/>
          </p:cNvSpPr>
          <p:nvPr>
            <p:ph type="title"/>
          </p:nvPr>
        </p:nvSpPr>
        <p:spPr/>
        <p:txBody>
          <a:bodyPr/>
          <a:lstStyle/>
          <a:p>
            <a:endParaRPr lang="en-US"/>
          </a:p>
        </p:txBody>
      </p:sp>
      <p:pic>
        <p:nvPicPr>
          <p:cNvPr id="4" name="Content Placeholder 3" descr="A screenshot of a computer">
            <a:extLst>
              <a:ext uri="{FF2B5EF4-FFF2-40B4-BE49-F238E27FC236}">
                <a16:creationId xmlns:a16="http://schemas.microsoft.com/office/drawing/2014/main" id="{093EC879-6E36-AEAC-3ED5-8FB195710964}"/>
              </a:ext>
            </a:extLst>
          </p:cNvPr>
          <p:cNvPicPr>
            <a:picLocks noGrp="1" noChangeAspect="1"/>
          </p:cNvPicPr>
          <p:nvPr>
            <p:ph idx="1"/>
          </p:nvPr>
        </p:nvPicPr>
        <p:blipFill>
          <a:blip r:embed="rId2"/>
          <a:stretch>
            <a:fillRect/>
          </a:stretch>
        </p:blipFill>
        <p:spPr>
          <a:xfrm>
            <a:off x="454261" y="346962"/>
            <a:ext cx="11377807" cy="6226590"/>
          </a:xfrm>
        </p:spPr>
      </p:pic>
    </p:spTree>
    <p:extLst>
      <p:ext uri="{BB962C8B-B14F-4D97-AF65-F5344CB8AC3E}">
        <p14:creationId xmlns:p14="http://schemas.microsoft.com/office/powerpoint/2010/main" val="40503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617B-889D-64C6-EA58-8725B839C62C}"/>
              </a:ext>
            </a:extLst>
          </p:cNvPr>
          <p:cNvSpPr>
            <a:spLocks noGrp="1"/>
          </p:cNvSpPr>
          <p:nvPr>
            <p:ph type="title"/>
          </p:nvPr>
        </p:nvSpPr>
        <p:spPr>
          <a:xfrm>
            <a:off x="251602" y="257034"/>
            <a:ext cx="10822798" cy="851049"/>
          </a:xfrm>
        </p:spPr>
        <p:txBody>
          <a:bodyPr/>
          <a:lstStyle/>
          <a:p>
            <a:r>
              <a:rPr lang="en-US" dirty="0"/>
              <a:t>EMAIL ENGAGEMENT ANALYSIS:-</a:t>
            </a:r>
          </a:p>
        </p:txBody>
      </p:sp>
      <p:sp>
        <p:nvSpPr>
          <p:cNvPr id="3" name="Content Placeholder 2">
            <a:extLst>
              <a:ext uri="{FF2B5EF4-FFF2-40B4-BE49-F238E27FC236}">
                <a16:creationId xmlns:a16="http://schemas.microsoft.com/office/drawing/2014/main" id="{56CEEE7C-3B15-3FAB-7FEF-78AEF70BA496}"/>
              </a:ext>
            </a:extLst>
          </p:cNvPr>
          <p:cNvSpPr>
            <a:spLocks noGrp="1"/>
          </p:cNvSpPr>
          <p:nvPr>
            <p:ph idx="1"/>
          </p:nvPr>
        </p:nvSpPr>
        <p:spPr>
          <a:xfrm>
            <a:off x="345546" y="1116181"/>
            <a:ext cx="10728854" cy="4969987"/>
          </a:xfrm>
        </p:spPr>
        <p:txBody>
          <a:bodyPr vert="horz" lIns="91440" tIns="45720" rIns="91440" bIns="45720" rtlCol="0" anchor="t">
            <a:normAutofit/>
          </a:bodyPr>
          <a:lstStyle/>
          <a:p>
            <a:r>
              <a:rPr lang="en-US" dirty="0">
                <a:ea typeface="+mn-lt"/>
                <a:cs typeface="+mn-lt"/>
              </a:rPr>
              <a:t>The goal of Email Engagement Analysis is to measure and understand how recipients are interacting with the emails sent. </a:t>
            </a:r>
          </a:p>
          <a:p>
            <a:r>
              <a:rPr lang="en-US" dirty="0" err="1">
                <a:ea typeface="+mn-lt"/>
                <a:cs typeface="+mn-lt"/>
              </a:rPr>
              <a:t>Email_events</a:t>
            </a:r>
            <a:r>
              <a:rPr lang="en-US" dirty="0">
                <a:ea typeface="+mn-lt"/>
                <a:cs typeface="+mn-lt"/>
              </a:rPr>
              <a:t> csv file is used for analysis.</a:t>
            </a:r>
          </a:p>
          <a:p>
            <a:r>
              <a:rPr lang="en-US" dirty="0">
                <a:ea typeface="+mn-lt"/>
                <a:cs typeface="+mn-lt"/>
              </a:rPr>
              <a:t>By analyzing email engagement metrics, we can evaluate the effectiveness of email marketing campaigns, improve future campaigns, and optimize user experience.</a:t>
            </a:r>
          </a:p>
          <a:p>
            <a:r>
              <a:rPr lang="en-US" dirty="0">
                <a:ea typeface="+mn-lt"/>
                <a:cs typeface="+mn-lt"/>
              </a:rPr>
              <a:t>The query calculates email engagement metrics  by counting actions for each email. It uses conditional aggregation  to count specific actions, calculates averages per user, groups by email, and filters data for a recent time period. Results are ordered by engagement.</a:t>
            </a:r>
            <a:endParaRPr lang="en-US" dirty="0"/>
          </a:p>
          <a:p>
            <a:endParaRPr lang="en-US" dirty="0"/>
          </a:p>
        </p:txBody>
      </p:sp>
      <p:graphicFrame>
        <p:nvGraphicFramePr>
          <p:cNvPr id="5" name="Table 4">
            <a:extLst>
              <a:ext uri="{FF2B5EF4-FFF2-40B4-BE49-F238E27FC236}">
                <a16:creationId xmlns:a16="http://schemas.microsoft.com/office/drawing/2014/main" id="{084FB607-FB3C-0724-43A6-F993C2FFECBC}"/>
              </a:ext>
            </a:extLst>
          </p:cNvPr>
          <p:cNvGraphicFramePr>
            <a:graphicFrameLocks noGrp="1"/>
          </p:cNvGraphicFramePr>
          <p:nvPr>
            <p:extLst>
              <p:ext uri="{D42A27DB-BD31-4B8C-83A1-F6EECF244321}">
                <p14:modId xmlns:p14="http://schemas.microsoft.com/office/powerpoint/2010/main" val="1704246601"/>
              </p:ext>
            </p:extLst>
          </p:nvPr>
        </p:nvGraphicFramePr>
        <p:xfrm>
          <a:off x="2544" y="5388191"/>
          <a:ext cx="3963791" cy="1383366"/>
        </p:xfrm>
        <a:graphic>
          <a:graphicData uri="http://schemas.openxmlformats.org/drawingml/2006/table">
            <a:tbl>
              <a:tblPr bandRow="1">
                <a:tableStyleId>{5C22544A-7EE6-4342-B048-85BDC9FD1C3A}</a:tableStyleId>
              </a:tblPr>
              <a:tblGrid>
                <a:gridCol w="2246541">
                  <a:extLst>
                    <a:ext uri="{9D8B030D-6E8A-4147-A177-3AD203B41FA5}">
                      <a16:colId xmlns:a16="http://schemas.microsoft.com/office/drawing/2014/main" val="3782971213"/>
                    </a:ext>
                  </a:extLst>
                </a:gridCol>
                <a:gridCol w="1717250">
                  <a:extLst>
                    <a:ext uri="{9D8B030D-6E8A-4147-A177-3AD203B41FA5}">
                      <a16:colId xmlns:a16="http://schemas.microsoft.com/office/drawing/2014/main" val="2898926580"/>
                    </a:ext>
                  </a:extLst>
                </a:gridCol>
              </a:tblGrid>
              <a:tr h="364191">
                <a:tc>
                  <a:txBody>
                    <a:bodyPr/>
                    <a:lstStyle/>
                    <a:p>
                      <a:pPr algn="l" fontAlgn="base">
                        <a:lnSpc>
                          <a:spcPts val="2175"/>
                        </a:lnSpc>
                      </a:pPr>
                      <a:r>
                        <a:rPr lang="en-US" sz="1800" b="1" i="0">
                          <a:solidFill>
                            <a:srgbClr val="FFFFFF"/>
                          </a:solidFill>
                          <a:effectLst/>
                          <a:latin typeface="Neue Haas Grotesk Text Pro" panose="020B0504020202020204" pitchFamily="34" charset="0"/>
                        </a:rPr>
                        <a:t>Action_</a:t>
                      </a:r>
                      <a:endParaRPr lang="en-US" b="1" i="0">
                        <a:solidFill>
                          <a:srgbClr val="FFFFFF"/>
                        </a:solidFill>
                        <a:effectLst/>
                        <a:latin typeface="Segoe UI" panose="020B0502040204020203" pitchFamily="34" charset="0"/>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5908" cap="flat" cmpd="sng" algn="ctr">
                      <a:solidFill>
                        <a:srgbClr val="FFFFFF"/>
                      </a:solidFill>
                      <a:prstDash val="solid"/>
                      <a:round/>
                      <a:headEnd type="none" w="med" len="med"/>
                      <a:tailEnd type="none" w="med" len="med"/>
                    </a:lnB>
                    <a:solidFill>
                      <a:srgbClr val="0BA5E8"/>
                    </a:solidFill>
                  </a:tcPr>
                </a:tc>
                <a:tc>
                  <a:txBody>
                    <a:bodyPr/>
                    <a:lstStyle/>
                    <a:p>
                      <a:pPr algn="l" fontAlgn="base">
                        <a:lnSpc>
                          <a:spcPts val="2175"/>
                        </a:lnSpc>
                      </a:pPr>
                      <a:r>
                        <a:rPr lang="en-US" sz="1800" b="1" i="0">
                          <a:solidFill>
                            <a:srgbClr val="FFFFFF"/>
                          </a:solidFill>
                          <a:effectLst/>
                          <a:latin typeface="Neue Haas Grotesk Text Pro" panose="020B0504020202020204" pitchFamily="34" charset="0"/>
                        </a:rPr>
                        <a:t>Action_count</a:t>
                      </a:r>
                      <a:endParaRPr lang="en-US" b="1" i="0">
                        <a:solidFill>
                          <a:srgbClr val="FFFFFF"/>
                        </a:solidFill>
                        <a:effectLst/>
                        <a:latin typeface="Segoe UI" panose="020B0502040204020203" pitchFamily="34" charset="0"/>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5908" cap="flat" cmpd="sng" algn="ctr">
                      <a:solidFill>
                        <a:srgbClr val="FFFFFF"/>
                      </a:solidFill>
                      <a:prstDash val="solid"/>
                      <a:round/>
                      <a:headEnd type="none" w="med" len="med"/>
                      <a:tailEnd type="none" w="med" len="med"/>
                    </a:lnB>
                    <a:solidFill>
                      <a:srgbClr val="0BA5E8"/>
                    </a:solidFill>
                  </a:tcPr>
                </a:tc>
                <a:extLst>
                  <a:ext uri="{0D108BD9-81ED-4DB2-BD59-A6C34878D82A}">
                    <a16:rowId xmlns:a16="http://schemas.microsoft.com/office/drawing/2014/main" val="1636285132"/>
                  </a:ext>
                </a:extLst>
              </a:tr>
              <a:tr h="285750">
                <a:tc>
                  <a:txBody>
                    <a:bodyPr/>
                    <a:lstStyle/>
                    <a:p>
                      <a:pPr algn="l" fontAlgn="base">
                        <a:lnSpc>
                          <a:spcPts val="1425"/>
                        </a:lnSpc>
                      </a:pPr>
                      <a:r>
                        <a:rPr lang="en-US" sz="1200" b="0" i="0">
                          <a:solidFill>
                            <a:srgbClr val="000000"/>
                          </a:solidFill>
                          <a:effectLst/>
                          <a:latin typeface="Neue Haas Grotesk Text Pro" panose="020B0504020202020204" pitchFamily="34" charset="0"/>
                        </a:rPr>
                        <a:t>Email_clickthrough</a:t>
                      </a:r>
                      <a:endParaRPr lang="en-US" b="0" i="0">
                        <a:solidFill>
                          <a:srgbClr val="000000"/>
                        </a:solidFill>
                        <a:effectLst/>
                        <a:latin typeface="Segoe UI" panose="020B0502040204020203" pitchFamily="34" charset="0"/>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5908"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E1F6"/>
                    </a:solidFill>
                  </a:tcPr>
                </a:tc>
                <a:tc>
                  <a:txBody>
                    <a:bodyPr/>
                    <a:lstStyle/>
                    <a:p>
                      <a:pPr algn="l" fontAlgn="base">
                        <a:lnSpc>
                          <a:spcPts val="1425"/>
                        </a:lnSpc>
                      </a:pPr>
                      <a:r>
                        <a:rPr lang="en-US" sz="1200" b="0" i="0">
                          <a:solidFill>
                            <a:srgbClr val="000000"/>
                          </a:solidFill>
                          <a:effectLst/>
                          <a:latin typeface="Neue Haas Grotesk Text Pro" panose="020B0504020202020204" pitchFamily="34" charset="0"/>
                        </a:rPr>
                        <a:t>1427</a:t>
                      </a:r>
                      <a:endParaRPr lang="en-US" b="0" i="0">
                        <a:solidFill>
                          <a:srgbClr val="000000"/>
                        </a:solidFill>
                        <a:effectLst/>
                        <a:latin typeface="Segoe UI" panose="020B0502040204020203" pitchFamily="34" charset="0"/>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5908"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E1F6"/>
                    </a:solidFill>
                  </a:tcPr>
                </a:tc>
                <a:extLst>
                  <a:ext uri="{0D108BD9-81ED-4DB2-BD59-A6C34878D82A}">
                    <a16:rowId xmlns:a16="http://schemas.microsoft.com/office/drawing/2014/main" val="923264635"/>
                  </a:ext>
                </a:extLst>
              </a:tr>
              <a:tr h="276225">
                <a:tc>
                  <a:txBody>
                    <a:bodyPr/>
                    <a:lstStyle/>
                    <a:p>
                      <a:pPr algn="l" fontAlgn="base">
                        <a:lnSpc>
                          <a:spcPts val="1425"/>
                        </a:lnSpc>
                      </a:pPr>
                      <a:r>
                        <a:rPr lang="en-US" sz="1200" b="0" i="0">
                          <a:solidFill>
                            <a:srgbClr val="000000"/>
                          </a:solidFill>
                          <a:effectLst/>
                          <a:latin typeface="Neue Haas Grotesk Text Pro" panose="020B0504020202020204" pitchFamily="34" charset="0"/>
                        </a:rPr>
                        <a:t>Email_open</a:t>
                      </a:r>
                      <a:endParaRPr lang="en-US" b="0" i="0">
                        <a:solidFill>
                          <a:srgbClr val="000000"/>
                        </a:solidFill>
                        <a:effectLst/>
                        <a:latin typeface="Segoe UI" panose="020B0502040204020203" pitchFamily="34" charset="0"/>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F0FB"/>
                    </a:solidFill>
                  </a:tcPr>
                </a:tc>
                <a:tc>
                  <a:txBody>
                    <a:bodyPr/>
                    <a:lstStyle/>
                    <a:p>
                      <a:pPr algn="l" fontAlgn="base">
                        <a:lnSpc>
                          <a:spcPts val="1425"/>
                        </a:lnSpc>
                      </a:pPr>
                      <a:r>
                        <a:rPr lang="en-US" sz="1200" b="0" i="0">
                          <a:solidFill>
                            <a:srgbClr val="000000"/>
                          </a:solidFill>
                          <a:effectLst/>
                          <a:latin typeface="Neue Haas Grotesk Text Pro" panose="020B0504020202020204" pitchFamily="34" charset="0"/>
                        </a:rPr>
                        <a:t>3935</a:t>
                      </a:r>
                      <a:endParaRPr lang="en-US" b="0" i="0">
                        <a:solidFill>
                          <a:srgbClr val="000000"/>
                        </a:solidFill>
                        <a:effectLst/>
                        <a:latin typeface="Segoe UI" panose="020B0502040204020203" pitchFamily="34" charset="0"/>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F0FB"/>
                    </a:solidFill>
                  </a:tcPr>
                </a:tc>
                <a:extLst>
                  <a:ext uri="{0D108BD9-81ED-4DB2-BD59-A6C34878D82A}">
                    <a16:rowId xmlns:a16="http://schemas.microsoft.com/office/drawing/2014/main" val="2699860094"/>
                  </a:ext>
                </a:extLst>
              </a:tr>
              <a:tr h="457200">
                <a:tc>
                  <a:txBody>
                    <a:bodyPr/>
                    <a:lstStyle/>
                    <a:p>
                      <a:pPr algn="l" fontAlgn="base">
                        <a:lnSpc>
                          <a:spcPts val="1425"/>
                        </a:lnSpc>
                      </a:pPr>
                      <a:r>
                        <a:rPr lang="en-US" sz="1200" b="0" i="0">
                          <a:solidFill>
                            <a:srgbClr val="000000"/>
                          </a:solidFill>
                          <a:effectLst/>
                          <a:latin typeface="Neue Haas Grotesk Text Pro" panose="020B0504020202020204" pitchFamily="34" charset="0"/>
                        </a:rPr>
                        <a:t>Sent_weekly_digest</a:t>
                      </a:r>
                      <a:endParaRPr lang="en-US" b="0" i="0">
                        <a:solidFill>
                          <a:srgbClr val="000000"/>
                        </a:solidFill>
                        <a:effectLst/>
                        <a:latin typeface="Segoe UI" panose="020B0502040204020203" pitchFamily="34" charset="0"/>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E1F6"/>
                    </a:solidFill>
                  </a:tcPr>
                </a:tc>
                <a:tc>
                  <a:txBody>
                    <a:bodyPr/>
                    <a:lstStyle/>
                    <a:p>
                      <a:pPr algn="l" fontAlgn="base">
                        <a:lnSpc>
                          <a:spcPts val="1425"/>
                        </a:lnSpc>
                      </a:pPr>
                      <a:r>
                        <a:rPr lang="en-US" sz="1200" b="0" i="0">
                          <a:solidFill>
                            <a:srgbClr val="000000"/>
                          </a:solidFill>
                          <a:effectLst/>
                          <a:latin typeface="Neue Haas Grotesk Text Pro" panose="020B0504020202020204" pitchFamily="34" charset="0"/>
                        </a:rPr>
                        <a:t>13186</a:t>
                      </a:r>
                      <a:endParaRPr lang="en-US" b="0" i="0">
                        <a:solidFill>
                          <a:srgbClr val="000000"/>
                        </a:solidFill>
                        <a:effectLst/>
                        <a:latin typeface="Segoe UI" panose="020B0502040204020203" pitchFamily="34" charset="0"/>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E1F6"/>
                    </a:solidFill>
                  </a:tcPr>
                </a:tc>
                <a:extLst>
                  <a:ext uri="{0D108BD9-81ED-4DB2-BD59-A6C34878D82A}">
                    <a16:rowId xmlns:a16="http://schemas.microsoft.com/office/drawing/2014/main" val="391803950"/>
                  </a:ext>
                </a:extLst>
              </a:tr>
            </a:tbl>
          </a:graphicData>
        </a:graphic>
      </p:graphicFrame>
      <p:pic>
        <p:nvPicPr>
          <p:cNvPr id="6" name="Picture 5" descr="Clipart - Email Rectangle-2">
            <a:extLst>
              <a:ext uri="{FF2B5EF4-FFF2-40B4-BE49-F238E27FC236}">
                <a16:creationId xmlns:a16="http://schemas.microsoft.com/office/drawing/2014/main" id="{623D73CC-9F5C-0BBC-A3DD-ABE064DA453C}"/>
              </a:ext>
            </a:extLst>
          </p:cNvPr>
          <p:cNvPicPr>
            <a:picLocks noChangeAspect="1"/>
          </p:cNvPicPr>
          <p:nvPr/>
        </p:nvPicPr>
        <p:blipFill>
          <a:blip r:embed="rId2"/>
          <a:stretch>
            <a:fillRect/>
          </a:stretch>
        </p:blipFill>
        <p:spPr>
          <a:xfrm>
            <a:off x="9027862" y="4706133"/>
            <a:ext cx="3165455" cy="2310009"/>
          </a:xfrm>
          <a:prstGeom prst="rect">
            <a:avLst/>
          </a:prstGeom>
        </p:spPr>
      </p:pic>
    </p:spTree>
    <p:extLst>
      <p:ext uri="{BB962C8B-B14F-4D97-AF65-F5344CB8AC3E}">
        <p14:creationId xmlns:p14="http://schemas.microsoft.com/office/powerpoint/2010/main" val="2553298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FF29-6512-1A99-2232-F3DEB7AFAF15}"/>
              </a:ext>
            </a:extLst>
          </p:cNvPr>
          <p:cNvSpPr>
            <a:spLocks noGrp="1"/>
          </p:cNvSpPr>
          <p:nvPr>
            <p:ph type="title"/>
          </p:nvPr>
        </p:nvSpPr>
        <p:spPr/>
        <p:txBody>
          <a:bodyPr/>
          <a:lstStyle/>
          <a:p>
            <a:endParaRPr lang="en-US"/>
          </a:p>
        </p:txBody>
      </p:sp>
      <p:pic>
        <p:nvPicPr>
          <p:cNvPr id="4" name="Content Placeholder 3" descr="A screenshot of a computer">
            <a:extLst>
              <a:ext uri="{FF2B5EF4-FFF2-40B4-BE49-F238E27FC236}">
                <a16:creationId xmlns:a16="http://schemas.microsoft.com/office/drawing/2014/main" id="{F27DA4A4-2F5D-1633-BE99-36E9A3BABF04}"/>
              </a:ext>
            </a:extLst>
          </p:cNvPr>
          <p:cNvPicPr>
            <a:picLocks noGrp="1" noChangeAspect="1"/>
          </p:cNvPicPr>
          <p:nvPr>
            <p:ph idx="1"/>
          </p:nvPr>
        </p:nvPicPr>
        <p:blipFill>
          <a:blip r:embed="rId2"/>
          <a:stretch>
            <a:fillRect/>
          </a:stretch>
        </p:blipFill>
        <p:spPr>
          <a:xfrm>
            <a:off x="934425" y="126550"/>
            <a:ext cx="10135643" cy="6730044"/>
          </a:xfrm>
        </p:spPr>
      </p:pic>
    </p:spTree>
    <p:extLst>
      <p:ext uri="{BB962C8B-B14F-4D97-AF65-F5344CB8AC3E}">
        <p14:creationId xmlns:p14="http://schemas.microsoft.com/office/powerpoint/2010/main" val="2879015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F00DF-DD5A-CDEC-63E0-3BBF912BEA75}"/>
              </a:ext>
            </a:extLst>
          </p:cNvPr>
          <p:cNvSpPr>
            <a:spLocks noGrp="1"/>
          </p:cNvSpPr>
          <p:nvPr>
            <p:ph type="title"/>
          </p:nvPr>
        </p:nvSpPr>
        <p:spPr>
          <a:xfrm>
            <a:off x="627382" y="288349"/>
            <a:ext cx="10447018" cy="976309"/>
          </a:xfrm>
        </p:spPr>
        <p:txBody>
          <a:bodyPr>
            <a:normAutofit/>
          </a:bodyPr>
          <a:lstStyle/>
          <a:p>
            <a:r>
              <a:rPr lang="en-US" sz="4800" dirty="0">
                <a:latin typeface="Arial Rounded MT Bold"/>
              </a:rPr>
              <a:t>JOB REVIEWED OVERTIME</a:t>
            </a:r>
          </a:p>
        </p:txBody>
      </p:sp>
      <p:sp>
        <p:nvSpPr>
          <p:cNvPr id="3" name="Content Placeholder 2">
            <a:extLst>
              <a:ext uri="{FF2B5EF4-FFF2-40B4-BE49-F238E27FC236}">
                <a16:creationId xmlns:a16="http://schemas.microsoft.com/office/drawing/2014/main" id="{B8DB6AFC-AF19-94E1-6D43-CA3BCBA254C3}"/>
              </a:ext>
            </a:extLst>
          </p:cNvPr>
          <p:cNvSpPr>
            <a:spLocks noGrp="1"/>
          </p:cNvSpPr>
          <p:nvPr>
            <p:ph idx="1"/>
          </p:nvPr>
        </p:nvSpPr>
        <p:spPr>
          <a:xfrm>
            <a:off x="533437" y="1418893"/>
            <a:ext cx="10540963" cy="4667275"/>
          </a:xfrm>
        </p:spPr>
        <p:txBody>
          <a:bodyPr vert="horz" lIns="91440" tIns="45720" rIns="91440" bIns="45720" rtlCol="0" anchor="t">
            <a:normAutofit/>
          </a:bodyPr>
          <a:lstStyle/>
          <a:p>
            <a:pPr marL="0" indent="0">
              <a:buNone/>
            </a:pPr>
            <a:r>
              <a:rPr lang="en-US" sz="2400" dirty="0">
                <a:latin typeface="Aptos Display"/>
                <a:cs typeface="Posterama"/>
              </a:rPr>
              <a:t>Calculating jobs reviewed per hour for each day in the month provided(November).</a:t>
            </a:r>
          </a:p>
          <a:p>
            <a:pPr marL="0" indent="0">
              <a:buNone/>
            </a:pPr>
            <a:r>
              <a:rPr lang="en-US" sz="2400" dirty="0">
                <a:latin typeface="Aptos Display"/>
                <a:cs typeface="Posterama"/>
              </a:rPr>
              <a:t>Importing the data from the CSV file in MySQL, by loading the data in MySQL in tabular form by creating table and inserting respective values in the table.</a:t>
            </a:r>
          </a:p>
          <a:p>
            <a:pPr marL="0" indent="0">
              <a:buNone/>
            </a:pPr>
            <a:r>
              <a:rPr lang="en-US" sz="2400" dirty="0">
                <a:latin typeface="ADLaM Display"/>
                <a:ea typeface="ADLaM Display"/>
                <a:cs typeface="Posterama"/>
              </a:rPr>
              <a:t>LOGIC:-</a:t>
            </a:r>
          </a:p>
          <a:p>
            <a:pPr marL="0" indent="0">
              <a:buNone/>
            </a:pPr>
            <a:r>
              <a:rPr lang="en-US" sz="2400" dirty="0">
                <a:latin typeface="Aptos Display"/>
                <a:ea typeface="ADLaM Display"/>
                <a:cs typeface="Posterama"/>
              </a:rPr>
              <a:t>Selecting the columns from the table &amp;  converting string to date.</a:t>
            </a:r>
          </a:p>
          <a:p>
            <a:pPr marL="0" indent="0">
              <a:buNone/>
            </a:pPr>
            <a:r>
              <a:rPr lang="en-US" sz="2400" dirty="0">
                <a:latin typeface="Aptos Display"/>
                <a:ea typeface="ADLaM Display"/>
                <a:cs typeface="Posterama"/>
              </a:rPr>
              <a:t>Counting the </a:t>
            </a:r>
            <a:r>
              <a:rPr lang="en-US" sz="2400" dirty="0" err="1">
                <a:latin typeface="Aptos Display"/>
                <a:ea typeface="ADLaM Display"/>
                <a:cs typeface="Posterama"/>
              </a:rPr>
              <a:t>job_id</a:t>
            </a:r>
            <a:r>
              <a:rPr lang="en-US" sz="2400" dirty="0">
                <a:latin typeface="Aptos Display"/>
                <a:ea typeface="ADLaM Display"/>
                <a:cs typeface="Posterama"/>
              </a:rPr>
              <a:t> .</a:t>
            </a:r>
          </a:p>
          <a:p>
            <a:pPr marL="0" indent="0">
              <a:buNone/>
            </a:pPr>
            <a:r>
              <a:rPr lang="en-US" sz="2400" dirty="0">
                <a:latin typeface="Aptos Display"/>
                <a:ea typeface="ADLaM Display"/>
                <a:cs typeface="Posterama"/>
              </a:rPr>
              <a:t>Grouping the data by date and hour and arranging in an order by date and hour.</a:t>
            </a:r>
          </a:p>
        </p:txBody>
      </p:sp>
    </p:spTree>
    <p:extLst>
      <p:ext uri="{BB962C8B-B14F-4D97-AF65-F5344CB8AC3E}">
        <p14:creationId xmlns:p14="http://schemas.microsoft.com/office/powerpoint/2010/main" val="1601350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B375-4151-7D86-09CF-983DAE867A7D}"/>
              </a:ext>
            </a:extLst>
          </p:cNvPr>
          <p:cNvSpPr>
            <a:spLocks noGrp="1"/>
          </p:cNvSpPr>
          <p:nvPr>
            <p:ph type="title"/>
          </p:nvPr>
        </p:nvSpPr>
        <p:spPr>
          <a:xfrm>
            <a:off x="1316313" y="173527"/>
            <a:ext cx="9685019" cy="694474"/>
          </a:xfrm>
        </p:spPr>
        <p:txBody>
          <a:bodyPr>
            <a:normAutofit fontScale="90000"/>
          </a:bodyPr>
          <a:lstStyle/>
          <a:p>
            <a:r>
              <a:rPr lang="en-US" dirty="0"/>
              <a:t>QUERY USED :-</a:t>
            </a:r>
          </a:p>
        </p:txBody>
      </p:sp>
      <p:pic>
        <p:nvPicPr>
          <p:cNvPr id="7" name="Content Placeholder 6" descr="A screenshot of a computer&#10;&#10;AI-generated content may be incorrect.">
            <a:extLst>
              <a:ext uri="{FF2B5EF4-FFF2-40B4-BE49-F238E27FC236}">
                <a16:creationId xmlns:a16="http://schemas.microsoft.com/office/drawing/2014/main" id="{1F6318F4-6683-FB59-7DAC-59C9A5DE0940}"/>
              </a:ext>
            </a:extLst>
          </p:cNvPr>
          <p:cNvPicPr>
            <a:picLocks noGrp="1" noChangeAspect="1"/>
          </p:cNvPicPr>
          <p:nvPr>
            <p:ph idx="1"/>
          </p:nvPr>
        </p:nvPicPr>
        <p:blipFill>
          <a:blip r:embed="rId2"/>
          <a:stretch>
            <a:fillRect/>
          </a:stretch>
        </p:blipFill>
        <p:spPr>
          <a:xfrm>
            <a:off x="1205822" y="859951"/>
            <a:ext cx="9488465" cy="5764281"/>
          </a:xfrm>
        </p:spPr>
      </p:pic>
    </p:spTree>
    <p:extLst>
      <p:ext uri="{BB962C8B-B14F-4D97-AF65-F5344CB8AC3E}">
        <p14:creationId xmlns:p14="http://schemas.microsoft.com/office/powerpoint/2010/main" val="1170619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8D842-CDA3-8272-EB6A-D9392CA04589}"/>
              </a:ext>
            </a:extLst>
          </p:cNvPr>
          <p:cNvSpPr>
            <a:spLocks noGrp="1"/>
          </p:cNvSpPr>
          <p:nvPr>
            <p:ph type="title"/>
          </p:nvPr>
        </p:nvSpPr>
        <p:spPr>
          <a:xfrm>
            <a:off x="1587710" y="455362"/>
            <a:ext cx="9476252" cy="3533706"/>
          </a:xfrm>
        </p:spPr>
        <p:txBody>
          <a:bodyPr/>
          <a:lstStyle/>
          <a:p>
            <a:r>
              <a:rPr lang="en-US" dirty="0"/>
              <a:t>OUTPUT:-</a:t>
            </a:r>
            <a:br>
              <a:rPr lang="en-US" dirty="0"/>
            </a:br>
            <a:r>
              <a:rPr lang="en-US" sz="2800" dirty="0">
                <a:latin typeface="Aptos Display"/>
                <a:ea typeface="ADLaM Display"/>
                <a:cs typeface="ADLaM Display"/>
              </a:rPr>
              <a:t>The output found out is attached on the table, where dates and number of job reviewed is shown</a:t>
            </a:r>
          </a:p>
        </p:txBody>
      </p:sp>
      <p:graphicFrame>
        <p:nvGraphicFramePr>
          <p:cNvPr id="7" name="Content Placeholder 6">
            <a:extLst>
              <a:ext uri="{FF2B5EF4-FFF2-40B4-BE49-F238E27FC236}">
                <a16:creationId xmlns:a16="http://schemas.microsoft.com/office/drawing/2014/main" id="{D1C29C29-9E04-9DED-CAFD-F53C08ACDB50}"/>
              </a:ext>
            </a:extLst>
          </p:cNvPr>
          <p:cNvGraphicFramePr>
            <a:graphicFrameLocks noGrp="1"/>
          </p:cNvGraphicFramePr>
          <p:nvPr>
            <p:ph idx="1"/>
            <p:extLst>
              <p:ext uri="{D42A27DB-BD31-4B8C-83A1-F6EECF244321}">
                <p14:modId xmlns:p14="http://schemas.microsoft.com/office/powerpoint/2010/main" val="3075419688"/>
              </p:ext>
            </p:extLst>
          </p:nvPr>
        </p:nvGraphicFramePr>
        <p:xfrm>
          <a:off x="1587500" y="4008177"/>
          <a:ext cx="9486897" cy="2595880"/>
        </p:xfrm>
        <a:graphic>
          <a:graphicData uri="http://schemas.openxmlformats.org/drawingml/2006/table">
            <a:tbl>
              <a:tblPr firstRow="1" bandRow="1">
                <a:tableStyleId>{5C22544A-7EE6-4342-B048-85BDC9FD1C3A}</a:tableStyleId>
              </a:tblPr>
              <a:tblGrid>
                <a:gridCol w="2591360">
                  <a:extLst>
                    <a:ext uri="{9D8B030D-6E8A-4147-A177-3AD203B41FA5}">
                      <a16:colId xmlns:a16="http://schemas.microsoft.com/office/drawing/2014/main" val="2677563823"/>
                    </a:ext>
                  </a:extLst>
                </a:gridCol>
                <a:gridCol w="3733238">
                  <a:extLst>
                    <a:ext uri="{9D8B030D-6E8A-4147-A177-3AD203B41FA5}">
                      <a16:colId xmlns:a16="http://schemas.microsoft.com/office/drawing/2014/main" val="2791417479"/>
                    </a:ext>
                  </a:extLst>
                </a:gridCol>
                <a:gridCol w="3162299">
                  <a:extLst>
                    <a:ext uri="{9D8B030D-6E8A-4147-A177-3AD203B41FA5}">
                      <a16:colId xmlns:a16="http://schemas.microsoft.com/office/drawing/2014/main" val="2555623006"/>
                    </a:ext>
                  </a:extLst>
                </a:gridCol>
              </a:tblGrid>
              <a:tr h="370840">
                <a:tc>
                  <a:txBody>
                    <a:bodyPr/>
                    <a:lstStyle/>
                    <a:p>
                      <a:r>
                        <a:rPr lang="en-US" dirty="0"/>
                        <a:t>date</a:t>
                      </a:r>
                    </a:p>
                  </a:txBody>
                  <a:tcPr/>
                </a:tc>
                <a:tc>
                  <a:txBody>
                    <a:bodyPr/>
                    <a:lstStyle/>
                    <a:p>
                      <a:r>
                        <a:rPr lang="en-US" dirty="0"/>
                        <a:t>hour</a:t>
                      </a:r>
                    </a:p>
                  </a:txBody>
                  <a:tcPr/>
                </a:tc>
                <a:tc>
                  <a:txBody>
                    <a:bodyPr/>
                    <a:lstStyle/>
                    <a:p>
                      <a:r>
                        <a:rPr lang="en-US" dirty="0" err="1"/>
                        <a:t>Job_reviewed</a:t>
                      </a:r>
                    </a:p>
                  </a:txBody>
                  <a:tcPr/>
                </a:tc>
                <a:extLst>
                  <a:ext uri="{0D108BD9-81ED-4DB2-BD59-A6C34878D82A}">
                    <a16:rowId xmlns:a16="http://schemas.microsoft.com/office/drawing/2014/main" val="2011788556"/>
                  </a:ext>
                </a:extLst>
              </a:tr>
              <a:tr h="370840">
                <a:tc>
                  <a:txBody>
                    <a:bodyPr/>
                    <a:lstStyle/>
                    <a:p>
                      <a:r>
                        <a:rPr lang="en-US" dirty="0"/>
                        <a:t>2020-11-25</a:t>
                      </a:r>
                    </a:p>
                  </a:txBody>
                  <a:tcPr/>
                </a:tc>
                <a:tc>
                  <a:txBody>
                    <a:bodyPr/>
                    <a:lstStyle/>
                    <a:p>
                      <a:r>
                        <a:rPr lang="en-US" dirty="0"/>
                        <a:t>0</a:t>
                      </a:r>
                    </a:p>
                  </a:txBody>
                  <a:tcPr/>
                </a:tc>
                <a:tc>
                  <a:txBody>
                    <a:bodyPr/>
                    <a:lstStyle/>
                    <a:p>
                      <a:r>
                        <a:rPr lang="en-US" dirty="0"/>
                        <a:t>3</a:t>
                      </a:r>
                    </a:p>
                  </a:txBody>
                  <a:tcPr/>
                </a:tc>
                <a:extLst>
                  <a:ext uri="{0D108BD9-81ED-4DB2-BD59-A6C34878D82A}">
                    <a16:rowId xmlns:a16="http://schemas.microsoft.com/office/drawing/2014/main" val="3424003125"/>
                  </a:ext>
                </a:extLst>
              </a:tr>
              <a:tr h="370840">
                <a:tc>
                  <a:txBody>
                    <a:bodyPr/>
                    <a:lstStyle/>
                    <a:p>
                      <a:r>
                        <a:rPr lang="en-US" dirty="0"/>
                        <a:t>2020-11-26</a:t>
                      </a:r>
                    </a:p>
                  </a:txBody>
                  <a:tcPr/>
                </a:tc>
                <a:tc>
                  <a:txBody>
                    <a:bodyPr/>
                    <a:lstStyle/>
                    <a:p>
                      <a:r>
                        <a:rPr lang="en-US" dirty="0"/>
                        <a:t>0</a:t>
                      </a:r>
                    </a:p>
                  </a:txBody>
                  <a:tcPr/>
                </a:tc>
                <a:tc>
                  <a:txBody>
                    <a:bodyPr/>
                    <a:lstStyle/>
                    <a:p>
                      <a:r>
                        <a:rPr lang="en-US" dirty="0"/>
                        <a:t>3</a:t>
                      </a:r>
                    </a:p>
                  </a:txBody>
                  <a:tcPr/>
                </a:tc>
                <a:extLst>
                  <a:ext uri="{0D108BD9-81ED-4DB2-BD59-A6C34878D82A}">
                    <a16:rowId xmlns:a16="http://schemas.microsoft.com/office/drawing/2014/main" val="1151242938"/>
                  </a:ext>
                </a:extLst>
              </a:tr>
              <a:tr h="370840">
                <a:tc>
                  <a:txBody>
                    <a:bodyPr/>
                    <a:lstStyle/>
                    <a:p>
                      <a:r>
                        <a:rPr lang="en-US" dirty="0"/>
                        <a:t>2020-11-27</a:t>
                      </a:r>
                    </a:p>
                  </a:txBody>
                  <a:tcPr/>
                </a:tc>
                <a:tc>
                  <a:txBody>
                    <a:bodyPr/>
                    <a:lstStyle/>
                    <a:p>
                      <a:r>
                        <a:rPr lang="en-US" dirty="0"/>
                        <a:t>0</a:t>
                      </a:r>
                    </a:p>
                  </a:txBody>
                  <a:tcPr/>
                </a:tc>
                <a:tc>
                  <a:txBody>
                    <a:bodyPr/>
                    <a:lstStyle/>
                    <a:p>
                      <a:r>
                        <a:rPr lang="en-US" dirty="0"/>
                        <a:t>3</a:t>
                      </a:r>
                    </a:p>
                  </a:txBody>
                  <a:tcPr/>
                </a:tc>
                <a:extLst>
                  <a:ext uri="{0D108BD9-81ED-4DB2-BD59-A6C34878D82A}">
                    <a16:rowId xmlns:a16="http://schemas.microsoft.com/office/drawing/2014/main" val="4074773862"/>
                  </a:ext>
                </a:extLst>
              </a:tr>
              <a:tr h="370840">
                <a:tc>
                  <a:txBody>
                    <a:bodyPr/>
                    <a:lstStyle/>
                    <a:p>
                      <a:r>
                        <a:rPr lang="en-US" dirty="0"/>
                        <a:t>2020-11-28</a:t>
                      </a:r>
                    </a:p>
                  </a:txBody>
                  <a:tcPr/>
                </a:tc>
                <a:tc>
                  <a:txBody>
                    <a:bodyPr/>
                    <a:lstStyle/>
                    <a:p>
                      <a:r>
                        <a:rPr lang="en-US" dirty="0"/>
                        <a:t>0</a:t>
                      </a:r>
                    </a:p>
                  </a:txBody>
                  <a:tcPr/>
                </a:tc>
                <a:tc>
                  <a:txBody>
                    <a:bodyPr/>
                    <a:lstStyle/>
                    <a:p>
                      <a:r>
                        <a:rPr lang="en-US" dirty="0"/>
                        <a:t>6</a:t>
                      </a:r>
                    </a:p>
                  </a:txBody>
                  <a:tcPr/>
                </a:tc>
                <a:extLst>
                  <a:ext uri="{0D108BD9-81ED-4DB2-BD59-A6C34878D82A}">
                    <a16:rowId xmlns:a16="http://schemas.microsoft.com/office/drawing/2014/main" val="2989290100"/>
                  </a:ext>
                </a:extLst>
              </a:tr>
              <a:tr h="370840">
                <a:tc>
                  <a:txBody>
                    <a:bodyPr/>
                    <a:lstStyle/>
                    <a:p>
                      <a:r>
                        <a:rPr lang="en-US" dirty="0"/>
                        <a:t>2020-11-29</a:t>
                      </a:r>
                    </a:p>
                  </a:txBody>
                  <a:tcPr/>
                </a:tc>
                <a:tc>
                  <a:txBody>
                    <a:bodyPr/>
                    <a:lstStyle/>
                    <a:p>
                      <a:r>
                        <a:rPr lang="en-US" dirty="0"/>
                        <a:t>0</a:t>
                      </a:r>
                    </a:p>
                  </a:txBody>
                  <a:tcPr/>
                </a:tc>
                <a:tc>
                  <a:txBody>
                    <a:bodyPr/>
                    <a:lstStyle/>
                    <a:p>
                      <a:r>
                        <a:rPr lang="en-US" dirty="0"/>
                        <a:t>3</a:t>
                      </a:r>
                    </a:p>
                  </a:txBody>
                  <a:tcPr/>
                </a:tc>
                <a:extLst>
                  <a:ext uri="{0D108BD9-81ED-4DB2-BD59-A6C34878D82A}">
                    <a16:rowId xmlns:a16="http://schemas.microsoft.com/office/drawing/2014/main" val="3495768034"/>
                  </a:ext>
                </a:extLst>
              </a:tr>
              <a:tr h="370840">
                <a:tc>
                  <a:txBody>
                    <a:bodyPr/>
                    <a:lstStyle/>
                    <a:p>
                      <a:r>
                        <a:rPr lang="en-US" dirty="0"/>
                        <a:t>2020-11-30</a:t>
                      </a:r>
                    </a:p>
                  </a:txBody>
                  <a:tcPr/>
                </a:tc>
                <a:tc>
                  <a:txBody>
                    <a:bodyPr/>
                    <a:lstStyle/>
                    <a:p>
                      <a:r>
                        <a:rPr lang="en-US" dirty="0"/>
                        <a:t>0</a:t>
                      </a:r>
                    </a:p>
                  </a:txBody>
                  <a:tcPr/>
                </a:tc>
                <a:tc>
                  <a:txBody>
                    <a:bodyPr/>
                    <a:lstStyle/>
                    <a:p>
                      <a:r>
                        <a:rPr lang="en-US" dirty="0"/>
                        <a:t>6</a:t>
                      </a:r>
                    </a:p>
                  </a:txBody>
                  <a:tcPr/>
                </a:tc>
                <a:extLst>
                  <a:ext uri="{0D108BD9-81ED-4DB2-BD59-A6C34878D82A}">
                    <a16:rowId xmlns:a16="http://schemas.microsoft.com/office/drawing/2014/main" val="2786800158"/>
                  </a:ext>
                </a:extLst>
              </a:tr>
            </a:tbl>
          </a:graphicData>
        </a:graphic>
      </p:graphicFrame>
    </p:spTree>
    <p:extLst>
      <p:ext uri="{BB962C8B-B14F-4D97-AF65-F5344CB8AC3E}">
        <p14:creationId xmlns:p14="http://schemas.microsoft.com/office/powerpoint/2010/main" val="718923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FCF2-CC31-80FA-D9D7-73A077F2B6A2}"/>
              </a:ext>
            </a:extLst>
          </p:cNvPr>
          <p:cNvSpPr>
            <a:spLocks noGrp="1"/>
          </p:cNvSpPr>
          <p:nvPr>
            <p:ph type="title"/>
          </p:nvPr>
        </p:nvSpPr>
        <p:spPr>
          <a:xfrm>
            <a:off x="449930" y="257034"/>
            <a:ext cx="10624470" cy="976309"/>
          </a:xfrm>
        </p:spPr>
        <p:txBody>
          <a:bodyPr/>
          <a:lstStyle/>
          <a:p>
            <a:r>
              <a:rPr lang="en-US" dirty="0"/>
              <a:t>THROUGHPUT ANALYSIS</a:t>
            </a:r>
          </a:p>
        </p:txBody>
      </p:sp>
      <p:sp>
        <p:nvSpPr>
          <p:cNvPr id="3" name="Content Placeholder 2">
            <a:extLst>
              <a:ext uri="{FF2B5EF4-FFF2-40B4-BE49-F238E27FC236}">
                <a16:creationId xmlns:a16="http://schemas.microsoft.com/office/drawing/2014/main" id="{D6432420-72DD-D8D9-2F0E-DB672DB04230}"/>
              </a:ext>
            </a:extLst>
          </p:cNvPr>
          <p:cNvSpPr>
            <a:spLocks noGrp="1"/>
          </p:cNvSpPr>
          <p:nvPr>
            <p:ph idx="1"/>
          </p:nvPr>
        </p:nvSpPr>
        <p:spPr>
          <a:xfrm>
            <a:off x="449930" y="1220564"/>
            <a:ext cx="10624470" cy="4865604"/>
          </a:xfrm>
        </p:spPr>
        <p:txBody>
          <a:bodyPr vert="horz" lIns="91440" tIns="45720" rIns="91440" bIns="45720" rtlCol="0" anchor="t">
            <a:normAutofit/>
          </a:bodyPr>
          <a:lstStyle/>
          <a:p>
            <a:r>
              <a:rPr lang="en-US" dirty="0"/>
              <a:t>Using the job data of the past 7 days to &amp; averaging the data to know about the trend and daily routine.</a:t>
            </a:r>
          </a:p>
          <a:p>
            <a:r>
              <a:rPr lang="en-US" dirty="0"/>
              <a:t>Total events on a day is calculated from the table</a:t>
            </a:r>
            <a:r>
              <a:rPr lang="en-US"/>
              <a:t> .</a:t>
            </a:r>
            <a:endParaRPr lang="en-US" dirty="0"/>
          </a:p>
          <a:p>
            <a:r>
              <a:rPr lang="en-US" dirty="0"/>
              <a:t>The string is converted to date format</a:t>
            </a:r>
            <a:r>
              <a:rPr lang="en-US"/>
              <a:t> and labelled as </a:t>
            </a:r>
            <a:r>
              <a:rPr lang="en-US" err="1"/>
              <a:t>event_date</a:t>
            </a:r>
            <a:r>
              <a:rPr lang="en-US"/>
              <a:t>.</a:t>
            </a:r>
          </a:p>
          <a:p>
            <a:r>
              <a:rPr lang="en-US" dirty="0"/>
              <a:t>The </a:t>
            </a:r>
            <a:r>
              <a:rPr lang="en-US" err="1"/>
              <a:t>event_date</a:t>
            </a:r>
            <a:r>
              <a:rPr lang="en-US" dirty="0"/>
              <a:t> is summed and 7 days average is calculated by dividing the </a:t>
            </a:r>
            <a:r>
              <a:rPr lang="en-US" err="1"/>
              <a:t>event_date</a:t>
            </a:r>
            <a:r>
              <a:rPr lang="en-US"/>
              <a:t> sum by 7.</a:t>
            </a:r>
          </a:p>
          <a:p>
            <a:endParaRPr lang="en-US" dirty="0"/>
          </a:p>
        </p:txBody>
      </p:sp>
      <p:graphicFrame>
        <p:nvGraphicFramePr>
          <p:cNvPr id="4" name="Table 3">
            <a:extLst>
              <a:ext uri="{FF2B5EF4-FFF2-40B4-BE49-F238E27FC236}">
                <a16:creationId xmlns:a16="http://schemas.microsoft.com/office/drawing/2014/main" id="{D865ED3A-AAF2-36B0-618A-C8C3A4B25C00}"/>
              </a:ext>
            </a:extLst>
          </p:cNvPr>
          <p:cNvGraphicFramePr>
            <a:graphicFrameLocks noGrp="1"/>
          </p:cNvGraphicFramePr>
          <p:nvPr>
            <p:extLst>
              <p:ext uri="{D42A27DB-BD31-4B8C-83A1-F6EECF244321}">
                <p14:modId xmlns:p14="http://schemas.microsoft.com/office/powerpoint/2010/main" val="2737774251"/>
              </p:ext>
            </p:extLst>
          </p:nvPr>
        </p:nvGraphicFramePr>
        <p:xfrm>
          <a:off x="1656776" y="4104403"/>
          <a:ext cx="8219212" cy="2610596"/>
        </p:xfrm>
        <a:graphic>
          <a:graphicData uri="http://schemas.openxmlformats.org/drawingml/2006/table">
            <a:tbl>
              <a:tblPr firstRow="1" bandRow="1">
                <a:tableStyleId>{5C22544A-7EE6-4342-B048-85BDC9FD1C3A}</a:tableStyleId>
              </a:tblPr>
              <a:tblGrid>
                <a:gridCol w="2722879">
                  <a:extLst>
                    <a:ext uri="{9D8B030D-6E8A-4147-A177-3AD203B41FA5}">
                      <a16:colId xmlns:a16="http://schemas.microsoft.com/office/drawing/2014/main" val="3401579791"/>
                    </a:ext>
                  </a:extLst>
                </a:gridCol>
                <a:gridCol w="2591360">
                  <a:extLst>
                    <a:ext uri="{9D8B030D-6E8A-4147-A177-3AD203B41FA5}">
                      <a16:colId xmlns:a16="http://schemas.microsoft.com/office/drawing/2014/main" val="3293545903"/>
                    </a:ext>
                  </a:extLst>
                </a:gridCol>
                <a:gridCol w="2904973">
                  <a:extLst>
                    <a:ext uri="{9D8B030D-6E8A-4147-A177-3AD203B41FA5}">
                      <a16:colId xmlns:a16="http://schemas.microsoft.com/office/drawing/2014/main" val="597975686"/>
                    </a:ext>
                  </a:extLst>
                </a:gridCol>
              </a:tblGrid>
              <a:tr h="378198">
                <a:tc>
                  <a:txBody>
                    <a:bodyPr/>
                    <a:lstStyle/>
                    <a:p>
                      <a:r>
                        <a:rPr lang="en-US" dirty="0" err="1"/>
                        <a:t>Event_date</a:t>
                      </a:r>
                    </a:p>
                  </a:txBody>
                  <a:tcPr/>
                </a:tc>
                <a:tc>
                  <a:txBody>
                    <a:bodyPr/>
                    <a:lstStyle/>
                    <a:p>
                      <a:r>
                        <a:rPr lang="en-US" dirty="0" err="1"/>
                        <a:t>Total_events</a:t>
                      </a:r>
                    </a:p>
                  </a:txBody>
                  <a:tcPr/>
                </a:tc>
                <a:tc>
                  <a:txBody>
                    <a:bodyPr/>
                    <a:lstStyle/>
                    <a:p>
                      <a:r>
                        <a:rPr lang="en-US" err="1"/>
                        <a:t>Rolling_avg_throughput</a:t>
                      </a:r>
                      <a:endParaRPr lang="en-US" dirty="0" err="1"/>
                    </a:p>
                  </a:txBody>
                  <a:tcPr/>
                </a:tc>
                <a:extLst>
                  <a:ext uri="{0D108BD9-81ED-4DB2-BD59-A6C34878D82A}">
                    <a16:rowId xmlns:a16="http://schemas.microsoft.com/office/drawing/2014/main" val="597634637"/>
                  </a:ext>
                </a:extLst>
              </a:tr>
              <a:tr h="378198">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59738900"/>
                  </a:ext>
                </a:extLst>
              </a:tr>
              <a:tr h="370840">
                <a:tc>
                  <a:txBody>
                    <a:bodyPr/>
                    <a:lstStyle/>
                    <a:p>
                      <a:r>
                        <a:rPr lang="en-US" dirty="0"/>
                        <a:t>2020-11-26</a:t>
                      </a:r>
                    </a:p>
                  </a:txBody>
                  <a:tcPr/>
                </a:tc>
                <a:tc>
                  <a:txBody>
                    <a:bodyPr/>
                    <a:lstStyle/>
                    <a:p>
                      <a:r>
                        <a:rPr lang="en-US" dirty="0"/>
                        <a:t>19</a:t>
                      </a:r>
                    </a:p>
                  </a:txBody>
                  <a:tcPr/>
                </a:tc>
                <a:tc>
                  <a:txBody>
                    <a:bodyPr/>
                    <a:lstStyle/>
                    <a:p>
                      <a:r>
                        <a:rPr lang="en-US" dirty="0"/>
                        <a:t>5.4286</a:t>
                      </a:r>
                    </a:p>
                  </a:txBody>
                  <a:tcPr/>
                </a:tc>
                <a:extLst>
                  <a:ext uri="{0D108BD9-81ED-4DB2-BD59-A6C34878D82A}">
                    <a16:rowId xmlns:a16="http://schemas.microsoft.com/office/drawing/2014/main" val="2661571770"/>
                  </a:ext>
                </a:extLst>
              </a:tr>
              <a:tr h="370840">
                <a:tc>
                  <a:txBody>
                    <a:bodyPr/>
                    <a:lstStyle/>
                    <a:p>
                      <a:r>
                        <a:rPr lang="en-US" dirty="0"/>
                        <a:t>2020-11-27</a:t>
                      </a:r>
                    </a:p>
                  </a:txBody>
                  <a:tcPr/>
                </a:tc>
                <a:tc>
                  <a:txBody>
                    <a:bodyPr/>
                    <a:lstStyle/>
                    <a:p>
                      <a:r>
                        <a:rPr lang="en-US" dirty="0"/>
                        <a:t>19</a:t>
                      </a:r>
                    </a:p>
                  </a:txBody>
                  <a:tcPr/>
                </a:tc>
                <a:tc>
                  <a:txBody>
                    <a:bodyPr/>
                    <a:lstStyle/>
                    <a:p>
                      <a:r>
                        <a:rPr lang="en-US" dirty="0"/>
                        <a:t>8.1429</a:t>
                      </a:r>
                    </a:p>
                  </a:txBody>
                  <a:tcPr/>
                </a:tc>
                <a:extLst>
                  <a:ext uri="{0D108BD9-81ED-4DB2-BD59-A6C34878D82A}">
                    <a16:rowId xmlns:a16="http://schemas.microsoft.com/office/drawing/2014/main" val="3195672097"/>
                  </a:ext>
                </a:extLst>
              </a:tr>
              <a:tr h="370840">
                <a:tc>
                  <a:txBody>
                    <a:bodyPr/>
                    <a:lstStyle/>
                    <a:p>
                      <a:r>
                        <a:rPr lang="en-US" dirty="0"/>
                        <a:t>2020-11-28</a:t>
                      </a:r>
                    </a:p>
                  </a:txBody>
                  <a:tcPr/>
                </a:tc>
                <a:tc>
                  <a:txBody>
                    <a:bodyPr/>
                    <a:lstStyle/>
                    <a:p>
                      <a:r>
                        <a:rPr lang="en-US" dirty="0"/>
                        <a:t>38</a:t>
                      </a:r>
                    </a:p>
                  </a:txBody>
                  <a:tcPr/>
                </a:tc>
                <a:tc>
                  <a:txBody>
                    <a:bodyPr/>
                    <a:lstStyle/>
                    <a:p>
                      <a:r>
                        <a:rPr lang="en-US" dirty="0"/>
                        <a:t>13.5714</a:t>
                      </a:r>
                    </a:p>
                  </a:txBody>
                  <a:tcPr/>
                </a:tc>
                <a:extLst>
                  <a:ext uri="{0D108BD9-81ED-4DB2-BD59-A6C34878D82A}">
                    <a16:rowId xmlns:a16="http://schemas.microsoft.com/office/drawing/2014/main" val="1036461787"/>
                  </a:ext>
                </a:extLst>
              </a:tr>
              <a:tr h="370840">
                <a:tc>
                  <a:txBody>
                    <a:bodyPr/>
                    <a:lstStyle/>
                    <a:p>
                      <a:r>
                        <a:rPr lang="en-US" dirty="0"/>
                        <a:t>2020-11-29</a:t>
                      </a:r>
                    </a:p>
                  </a:txBody>
                  <a:tcPr/>
                </a:tc>
                <a:tc>
                  <a:txBody>
                    <a:bodyPr/>
                    <a:lstStyle/>
                    <a:p>
                      <a:r>
                        <a:rPr lang="en-US" dirty="0"/>
                        <a:t>19</a:t>
                      </a:r>
                    </a:p>
                  </a:txBody>
                  <a:tcPr/>
                </a:tc>
                <a:tc>
                  <a:txBody>
                    <a:bodyPr/>
                    <a:lstStyle/>
                    <a:p>
                      <a:r>
                        <a:rPr lang="en-US" dirty="0"/>
                        <a:t>16.2857</a:t>
                      </a:r>
                    </a:p>
                  </a:txBody>
                  <a:tcPr/>
                </a:tc>
                <a:extLst>
                  <a:ext uri="{0D108BD9-81ED-4DB2-BD59-A6C34878D82A}">
                    <a16:rowId xmlns:a16="http://schemas.microsoft.com/office/drawing/2014/main" val="1168002798"/>
                  </a:ext>
                </a:extLst>
              </a:tr>
              <a:tr h="370840">
                <a:tc>
                  <a:txBody>
                    <a:bodyPr/>
                    <a:lstStyle/>
                    <a:p>
                      <a:r>
                        <a:rPr lang="en-US" dirty="0"/>
                        <a:t>2020-11-30</a:t>
                      </a:r>
                    </a:p>
                  </a:txBody>
                  <a:tcPr/>
                </a:tc>
                <a:tc>
                  <a:txBody>
                    <a:bodyPr/>
                    <a:lstStyle/>
                    <a:p>
                      <a:r>
                        <a:rPr lang="en-US" dirty="0"/>
                        <a:t>39</a:t>
                      </a:r>
                    </a:p>
                  </a:txBody>
                  <a:tcPr/>
                </a:tc>
                <a:tc>
                  <a:txBody>
                    <a:bodyPr/>
                    <a:lstStyle/>
                    <a:p>
                      <a:r>
                        <a:rPr lang="en-US" dirty="0"/>
                        <a:t>21.8571</a:t>
                      </a:r>
                    </a:p>
                  </a:txBody>
                  <a:tcPr/>
                </a:tc>
                <a:extLst>
                  <a:ext uri="{0D108BD9-81ED-4DB2-BD59-A6C34878D82A}">
                    <a16:rowId xmlns:a16="http://schemas.microsoft.com/office/drawing/2014/main" val="3326951280"/>
                  </a:ext>
                </a:extLst>
              </a:tr>
            </a:tbl>
          </a:graphicData>
        </a:graphic>
      </p:graphicFrame>
    </p:spTree>
    <p:extLst>
      <p:ext uri="{BB962C8B-B14F-4D97-AF65-F5344CB8AC3E}">
        <p14:creationId xmlns:p14="http://schemas.microsoft.com/office/powerpoint/2010/main" val="1879591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53FEA-2047-CA52-C316-8915F707FF1F}"/>
              </a:ext>
            </a:extLst>
          </p:cNvPr>
          <p:cNvSpPr>
            <a:spLocks noGrp="1"/>
          </p:cNvSpPr>
          <p:nvPr>
            <p:ph type="title"/>
          </p:nvPr>
        </p:nvSpPr>
        <p:spPr/>
        <p:txBody>
          <a:bodyPr/>
          <a:lstStyle/>
          <a:p>
            <a:endParaRPr lang="en-US"/>
          </a:p>
        </p:txBody>
      </p:sp>
      <p:pic>
        <p:nvPicPr>
          <p:cNvPr id="4" name="Content Placeholder 3" descr="A screenshot of a computer screen&#10;&#10;AI-generated content may be incorrect.">
            <a:extLst>
              <a:ext uri="{FF2B5EF4-FFF2-40B4-BE49-F238E27FC236}">
                <a16:creationId xmlns:a16="http://schemas.microsoft.com/office/drawing/2014/main" id="{F3404DCF-2A5D-75FD-06E8-C18C6F9052CC}"/>
              </a:ext>
            </a:extLst>
          </p:cNvPr>
          <p:cNvPicPr>
            <a:picLocks noGrp="1" noChangeAspect="1"/>
          </p:cNvPicPr>
          <p:nvPr>
            <p:ph idx="1"/>
          </p:nvPr>
        </p:nvPicPr>
        <p:blipFill>
          <a:blip r:embed="rId2"/>
          <a:stretch>
            <a:fillRect/>
          </a:stretch>
        </p:blipFill>
        <p:spPr>
          <a:xfrm>
            <a:off x="193302" y="130813"/>
            <a:ext cx="11179478" cy="6638010"/>
          </a:xfrm>
        </p:spPr>
      </p:pic>
    </p:spTree>
    <p:extLst>
      <p:ext uri="{BB962C8B-B14F-4D97-AF65-F5344CB8AC3E}">
        <p14:creationId xmlns:p14="http://schemas.microsoft.com/office/powerpoint/2010/main" val="3790991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1C9B9-E125-9ABF-47EC-DE450390F5E8}"/>
              </a:ext>
            </a:extLst>
          </p:cNvPr>
          <p:cNvSpPr>
            <a:spLocks noGrp="1"/>
          </p:cNvSpPr>
          <p:nvPr>
            <p:ph type="title"/>
          </p:nvPr>
        </p:nvSpPr>
        <p:spPr>
          <a:xfrm>
            <a:off x="1587710" y="455362"/>
            <a:ext cx="9486690" cy="1550419"/>
          </a:xfrm>
        </p:spPr>
        <p:txBody>
          <a:bodyPr>
            <a:normAutofit/>
          </a:bodyPr>
          <a:lstStyle/>
          <a:p>
            <a:r>
              <a:rPr lang="en-US" dirty="0"/>
              <a:t>PERSONAL RESPONSE:-</a:t>
            </a:r>
          </a:p>
        </p:txBody>
      </p:sp>
      <p:graphicFrame>
        <p:nvGraphicFramePr>
          <p:cNvPr id="5" name="Content Placeholder 2">
            <a:extLst>
              <a:ext uri="{FF2B5EF4-FFF2-40B4-BE49-F238E27FC236}">
                <a16:creationId xmlns:a16="http://schemas.microsoft.com/office/drawing/2014/main" id="{1E636C8A-9E36-2F3A-DAE6-4A65D8E12A73}"/>
              </a:ext>
            </a:extLst>
          </p:cNvPr>
          <p:cNvGraphicFramePr>
            <a:graphicFrameLocks noGrp="1"/>
          </p:cNvGraphicFramePr>
          <p:nvPr>
            <p:ph idx="1"/>
            <p:extLst>
              <p:ext uri="{D42A27DB-BD31-4B8C-83A1-F6EECF244321}">
                <p14:modId xmlns:p14="http://schemas.microsoft.com/office/powerpoint/2010/main" val="1199770463"/>
              </p:ext>
            </p:extLst>
          </p:nvPr>
        </p:nvGraphicFramePr>
        <p:xfrm>
          <a:off x="1587500" y="2160588"/>
          <a:ext cx="9758297" cy="4218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50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F554-8EFE-29B0-340E-1960927252B8}"/>
              </a:ext>
            </a:extLst>
          </p:cNvPr>
          <p:cNvSpPr>
            <a:spLocks noGrp="1"/>
          </p:cNvSpPr>
          <p:nvPr>
            <p:ph type="title"/>
          </p:nvPr>
        </p:nvSpPr>
        <p:spPr>
          <a:xfrm>
            <a:off x="1462450" y="455362"/>
            <a:ext cx="9611950" cy="1028502"/>
          </a:xfrm>
        </p:spPr>
        <p:txBody>
          <a:bodyPr/>
          <a:lstStyle/>
          <a:p>
            <a:r>
              <a:rPr lang="en-US" dirty="0"/>
              <a:t>LANGUAGE  SHARE ANALYSIS:-</a:t>
            </a:r>
          </a:p>
        </p:txBody>
      </p:sp>
      <p:sp>
        <p:nvSpPr>
          <p:cNvPr id="3" name="Content Placeholder 2">
            <a:extLst>
              <a:ext uri="{FF2B5EF4-FFF2-40B4-BE49-F238E27FC236}">
                <a16:creationId xmlns:a16="http://schemas.microsoft.com/office/drawing/2014/main" id="{FD756F6C-E978-66A8-3586-BF5C5833660F}"/>
              </a:ext>
            </a:extLst>
          </p:cNvPr>
          <p:cNvSpPr>
            <a:spLocks noGrp="1"/>
          </p:cNvSpPr>
          <p:nvPr>
            <p:ph idx="1"/>
          </p:nvPr>
        </p:nvSpPr>
        <p:spPr>
          <a:xfrm>
            <a:off x="1462450" y="1481524"/>
            <a:ext cx="9768524" cy="4917794"/>
          </a:xfrm>
        </p:spPr>
        <p:txBody>
          <a:bodyPr vert="horz" lIns="91440" tIns="45720" rIns="91440" bIns="45720" rtlCol="0" anchor="t">
            <a:normAutofit/>
          </a:bodyPr>
          <a:lstStyle/>
          <a:p>
            <a:pPr marL="0" indent="0">
              <a:buNone/>
            </a:pPr>
            <a:r>
              <a:rPr lang="en-US" sz="2400" dirty="0">
                <a:latin typeface="Aptos Display"/>
                <a:ea typeface="ADLaM Display"/>
                <a:cs typeface="ADLaM Display"/>
              </a:rPr>
              <a:t>AIM is to find the percentage share of each language in past 30 days.</a:t>
            </a:r>
          </a:p>
          <a:p>
            <a:pPr marL="0" indent="0">
              <a:buNone/>
            </a:pPr>
            <a:r>
              <a:rPr lang="en-US" sz="2400" dirty="0">
                <a:latin typeface="Aptos Display"/>
                <a:ea typeface="ADLaM Display"/>
                <a:cs typeface="ADLaM Display"/>
              </a:rPr>
              <a:t>To get to know about the percentage of share every job holds in the office.</a:t>
            </a:r>
          </a:p>
          <a:p>
            <a:pPr marL="0" indent="0">
              <a:buNone/>
            </a:pPr>
            <a:r>
              <a:rPr lang="en-US" sz="2400" dirty="0">
                <a:latin typeface="Aptos Display"/>
                <a:ea typeface="+mn-lt"/>
                <a:cs typeface="+mn-lt"/>
              </a:rPr>
              <a:t>This query calculates the percentage share of each language used in the last 30 days. It counts the number of activities for each language, calculates the share by dividing by the total activities, and orders the results by language popularity.</a:t>
            </a:r>
            <a:endParaRPr lang="en-US" dirty="0">
              <a:latin typeface="Aptos Display"/>
            </a:endParaRPr>
          </a:p>
          <a:p>
            <a:pPr marL="0" indent="0">
              <a:buNone/>
            </a:pPr>
            <a:endParaRPr lang="en-US" sz="2400" dirty="0">
              <a:latin typeface="Aptos Display"/>
              <a:ea typeface="ADLaM Display"/>
              <a:cs typeface="ADLaM Display"/>
            </a:endParaRPr>
          </a:p>
        </p:txBody>
      </p:sp>
    </p:spTree>
    <p:extLst>
      <p:ext uri="{BB962C8B-B14F-4D97-AF65-F5344CB8AC3E}">
        <p14:creationId xmlns:p14="http://schemas.microsoft.com/office/powerpoint/2010/main" val="3383325510"/>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InterweaveVTI</vt:lpstr>
      <vt:lpstr>OPERATION ANALYTICS &amp;  INVESTIGATION METRIC SPIKE </vt:lpstr>
      <vt:lpstr> JOB DATA ANALYTICS  Using the case-1 dataset , solving out different problems which arise in a company. The data includes id, language,  actor_id , time spent &amp; org. Analysis performed in the project:-  *Job Review overtime  *Throughput Analysis  *Language Share Analysis  *Duplicate Row Detection </vt:lpstr>
      <vt:lpstr>JOB REVIEWED OVERTIME</vt:lpstr>
      <vt:lpstr>QUERY USED :-</vt:lpstr>
      <vt:lpstr>OUTPUT:- The output found out is attached on the table, where dates and number of job reviewed is shown</vt:lpstr>
      <vt:lpstr>THROUGHPUT ANALYSIS</vt:lpstr>
      <vt:lpstr>PowerPoint Presentation</vt:lpstr>
      <vt:lpstr>PERSONAL RESPONSE:-</vt:lpstr>
      <vt:lpstr>LANGUAGE  SHARE ANALYSIS:-</vt:lpstr>
      <vt:lpstr>PowerPoint Presentation</vt:lpstr>
      <vt:lpstr>DUPLICATE ROW DETECTION</vt:lpstr>
      <vt:lpstr>PowerPoint Presentation</vt:lpstr>
      <vt:lpstr>INVESTIGATING METRIC  SPIKE  Using the data provided finding out the reason, for the sudden metric spike in any organization to identify trends, anomalies and segment breakdown. The data provided was of email_events and users and events. The  major task to perform in the project was:- *Weekly User Engagement *User Growth Analysis *Weekly Retention Analysis *Weekly Engagement Per  Device *Email Engagement Analysis </vt:lpstr>
      <vt:lpstr>WEEKLY USER ENGAGEMENT</vt:lpstr>
      <vt:lpstr>PowerPoint Presentation</vt:lpstr>
      <vt:lpstr>USER GROWTH ANALYSIS</vt:lpstr>
      <vt:lpstr>PowerPoint Presentation</vt:lpstr>
      <vt:lpstr>WEEKLY RETENTION ANALYSIS:-</vt:lpstr>
      <vt:lpstr>PowerPoint Presentation</vt:lpstr>
      <vt:lpstr>WEEKLY ENGAGEMENT PER DEVICE</vt:lpstr>
      <vt:lpstr>PowerPoint Presentation</vt:lpstr>
      <vt:lpstr>EMAIL ENGAGEMENT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865</cp:revision>
  <dcterms:created xsi:type="dcterms:W3CDTF">2025-02-01T17:09:41Z</dcterms:created>
  <dcterms:modified xsi:type="dcterms:W3CDTF">2025-02-02T10:11:28Z</dcterms:modified>
</cp:coreProperties>
</file>